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6" r:id="rId2"/>
    <p:sldId id="297" r:id="rId3"/>
    <p:sldId id="298" r:id="rId4"/>
    <p:sldId id="2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B5"/>
    <a:srgbClr val="5F37F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A67EB-63F5-402F-BA47-F6D2FCBA1A4F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ACC2-4C0F-4A10-928A-E496D6FF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ACC2-4C0F-4A10-928A-E496D6FFF0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2179E-64EC-DB1B-4975-CB8D7C95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0B713-3F3F-B18E-ABF7-CE99F58D5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BA6EA-E44E-4E9D-7CD7-E8D4AF6C9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BA1B5-9259-EE17-2420-9EA3D3E1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ACC2-4C0F-4A10-928A-E496D6FFF0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1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D13-B2BB-9413-4195-A8958EFC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18828-A0EF-6536-9C50-93FC81965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B346-246F-40E9-88C5-0653EA58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A110E-133D-49CA-D212-BA851070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0C05-014F-04C9-18CE-71FD977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3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3DC9-DAA9-ED0B-3828-3FF3A81F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BEF0-7F92-B180-1298-2B0BEE0A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B19B-6184-C9DD-5250-9D340C76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F428-52EA-DBD3-E745-78030EF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40A12-C793-E5D5-3505-00F22FAC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FE1A5-4813-67E8-C5BF-3024AE62D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B7088-E207-7387-E75E-5AA34EC9F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2090-C2C2-CD72-75C9-AF29854A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47C6-5CF9-4477-71B1-8C89FBBF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2F8B-F4B4-7C1C-AE19-8AED7C7C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B1A-4DFE-A89F-E5BD-788EA459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5415-BF57-2AE3-055F-DA0008B5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4637-0521-D0F9-74BA-B54FA9C1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F59C-1A84-A1A2-68B3-73E517D2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67BFC-A076-E906-CDEF-91F456C9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7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5FFC-AEB3-808B-5689-EAA773A4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61AF-9931-DDDC-E7E6-E9FD8022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DCF0-5FF1-997F-B6E6-B76FA595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4000-F2BD-C32C-BEE9-CCE8C408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9AE6-A826-7D45-6D2B-391AE1CD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81D7-3237-FD2D-5B8B-4DB3D788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F270-B435-21C6-2FE5-65777E6FB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F81D-189B-5549-4209-A8FA4EE7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E669-5666-D390-EF5C-83DBB0B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6961F-6767-2781-A54A-90BA44D2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CCA1-3388-F030-7363-86E28034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2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89D2-9FDD-C9CF-9DD6-3D5E1239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BE16-5145-9E2A-714D-098A4033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2E0BB-4763-C7F8-4425-8DD1DE28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90207-3148-0094-FC9C-93CDC2E3F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61B94-13F2-1906-E3C7-3CC64062A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E712B-5026-CA49-3480-9B2C35BC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E15C-0B67-7873-BE6B-9693A45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84334-EA5B-363F-8885-02460156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856A-CC9C-8CB0-4CB1-D40A4C5D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D0051-5D46-7BF8-8EF1-DD37FF80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77C60-4057-E277-76D8-DF852624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D0CB1-424D-8231-F803-0C608EAF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4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02F5D-326D-1356-F730-28CF17A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96C2-B768-B8F2-AF58-FF2DD4C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6EAC-3EDE-6B6E-65BC-FAE0D1B0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DD6-E516-E5E9-B712-E71A2D9B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C54E-51DB-6453-F22E-91CE6EC3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31DE-7AF7-2C51-5EC1-530342192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E67D4-B387-79D7-ECB9-1772D31E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0A57-58BD-001B-DCAA-6DB9078B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CD549-0F76-6633-9978-5D85C91B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FEA5-4BCF-2C48-0A57-CCD38EE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5BBFA-957A-CCA5-6A2B-456317079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C70F3-CBE2-3009-7893-93E5B36A1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7B9F-CB6E-0F54-3562-0D7C91EB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11BC9-D013-F4A4-9E38-F0C4EBD4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F2843-4EDC-29AE-79F7-B1AE03E3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FC9FC-EAEE-D07D-9549-93C84366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9F20-8E42-C50C-2F4C-9BFF4AF6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53210-2D11-E00A-A261-2D388F888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C6A0D-D7D7-406A-98EC-EBAA14B29EA8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41E8-7CA0-8E17-77CC-EF1EF526B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B094-B94B-D2F7-A2CC-1293CC1EE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920E9A9B-71F1-C09A-273A-DA456EA5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8" y="17746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E5198-4E54-A7A3-7FD1-21C11C3E8856}"/>
              </a:ext>
            </a:extLst>
          </p:cNvPr>
          <p:cNvSpPr txBox="1"/>
          <p:nvPr/>
        </p:nvSpPr>
        <p:spPr>
          <a:xfrm>
            <a:off x="0" y="2226528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Reading </a:t>
            </a:r>
          </a:p>
          <a:p>
            <a:pPr algn="ctr"/>
            <a:r>
              <a:rPr lang="en-GB" sz="6000" dirty="0"/>
              <a:t>Romans (</a:t>
            </a:r>
            <a:r>
              <a:rPr lang="pa-IN" sz="4800" dirty="0"/>
              <a:t>ਰੋਮੀਆਂ</a:t>
            </a:r>
            <a:r>
              <a:rPr lang="en-GB" sz="4800" dirty="0"/>
              <a:t>) </a:t>
            </a:r>
            <a:r>
              <a:rPr lang="en-GB" sz="6000" dirty="0"/>
              <a:t>12:9-12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64221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97ABE-AA52-5F07-39D5-43EDB1CC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oster&#10;&#10;AI-generated content may be incorrect.">
            <a:extLst>
              <a:ext uri="{FF2B5EF4-FFF2-40B4-BE49-F238E27FC236}">
                <a16:creationId xmlns:a16="http://schemas.microsoft.com/office/drawing/2014/main" id="{5C64146A-F1DD-F1FE-C8D1-0EC82388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7" y="314325"/>
            <a:ext cx="12593145" cy="6229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861738-F7A6-0AAE-C838-0E0147C5FD57}"/>
              </a:ext>
            </a:extLst>
          </p:cNvPr>
          <p:cNvSpPr/>
          <p:nvPr/>
        </p:nvSpPr>
        <p:spPr>
          <a:xfrm>
            <a:off x="5342021" y="481263"/>
            <a:ext cx="7014411" cy="5919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C83759-678D-45BA-5A40-46F79A30A8A3}"/>
              </a:ext>
            </a:extLst>
          </p:cNvPr>
          <p:cNvGrpSpPr/>
          <p:nvPr/>
        </p:nvGrpSpPr>
        <p:grpSpPr>
          <a:xfrm>
            <a:off x="5405888" y="481263"/>
            <a:ext cx="6746804" cy="6229350"/>
            <a:chOff x="5445196" y="723901"/>
            <a:chExt cx="6746804" cy="62293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F04211-B627-2A73-1513-ECB90787438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0" y="723901"/>
              <a:ext cx="0" cy="6229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EDC150-DBCB-D550-26A9-541E0912499C}"/>
                </a:ext>
              </a:extLst>
            </p:cNvPr>
            <p:cNvSpPr/>
            <p:nvPr/>
          </p:nvSpPr>
          <p:spPr>
            <a:xfrm>
              <a:off x="5448300" y="1990725"/>
              <a:ext cx="6486524" cy="461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E1F58D-A26C-5F0B-6298-44E36B2A5043}"/>
                </a:ext>
              </a:extLst>
            </p:cNvPr>
            <p:cNvSpPr txBox="1"/>
            <p:nvPr/>
          </p:nvSpPr>
          <p:spPr>
            <a:xfrm>
              <a:off x="5448300" y="2233820"/>
              <a:ext cx="629292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32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Never be lacking in zeal, 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900" b="1" kern="1400" cap="all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7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24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but keep your 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10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2BFBC5-D8BD-A79C-84F4-2933AC52769A}"/>
                </a:ext>
              </a:extLst>
            </p:cNvPr>
            <p:cNvSpPr txBox="1"/>
            <p:nvPr/>
          </p:nvSpPr>
          <p:spPr>
            <a:xfrm>
              <a:off x="5445196" y="3220667"/>
              <a:ext cx="6296024" cy="13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84000"/>
                </a:lnSpc>
                <a:buNone/>
              </a:pPr>
              <a:r>
                <a:rPr lang="en-GB" sz="3600" b="1" kern="1400" cap="all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spiritual fervour, </a:t>
              </a:r>
              <a:endPara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84000"/>
                </a:lnSpc>
                <a:buNone/>
              </a:pPr>
              <a:r>
                <a:rPr lang="en-GB" sz="48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serving the Lord</a:t>
              </a:r>
              <a:endPara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8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87B567-BF07-1911-96E9-46D0340ED705}"/>
                </a:ext>
              </a:extLst>
            </p:cNvPr>
            <p:cNvSpPr txBox="1"/>
            <p:nvPr/>
          </p:nvSpPr>
          <p:spPr>
            <a:xfrm>
              <a:off x="5541998" y="4403940"/>
              <a:ext cx="629602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32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Rejoicing in Hope,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32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Patient in Tribulation,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2400" b="1" kern="1400" cap="all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continuing steadfastly in prayer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5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7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r>
                <a:rPr lang="en-GB" sz="6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Romans 12:11-12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10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B8460E-6415-E48A-D350-2EA013725062}"/>
                </a:ext>
              </a:extLst>
            </p:cNvPr>
            <p:cNvSpPr/>
            <p:nvPr/>
          </p:nvSpPr>
          <p:spPr>
            <a:xfrm>
              <a:off x="6229896" y="723901"/>
              <a:ext cx="4552400" cy="1266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Emmanuel Church Handsworth">
              <a:extLst>
                <a:ext uri="{FF2B5EF4-FFF2-40B4-BE49-F238E27FC236}">
                  <a16:creationId xmlns:a16="http://schemas.microsoft.com/office/drawing/2014/main" id="{8D4824D2-C230-FE78-9EB7-91C23688E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014" y="779778"/>
              <a:ext cx="3441998" cy="69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386CA6-257D-D409-70C1-F7E6E73098E8}"/>
                </a:ext>
              </a:extLst>
            </p:cNvPr>
            <p:cNvSpPr txBox="1"/>
            <p:nvPr/>
          </p:nvSpPr>
          <p:spPr>
            <a:xfrm>
              <a:off x="5561508" y="1577769"/>
              <a:ext cx="6296024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buNone/>
              </a:pPr>
              <a:r>
                <a:rPr lang="en-GB" sz="2400" b="1" kern="1400" dirty="0">
                  <a:ln>
                    <a:noFill/>
                  </a:ln>
                  <a:solidFill>
                    <a:srgbClr val="EC2D3F"/>
                  </a:solidFill>
                  <a:effectLst/>
                  <a:latin typeface="Bookman Old Style" panose="02050604050505020204" pitchFamily="18" charset="0"/>
                </a:rPr>
                <a:t>Motto Verse 2026</a:t>
              </a:r>
              <a:endPara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105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5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B749F-6C26-83D3-940D-154249BC4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6166F9FD-2036-7D51-DE18-16DF2EBB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02" y="68456"/>
            <a:ext cx="2260396" cy="4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E93D0-DABF-6415-5F6B-5843DBC436EA}"/>
              </a:ext>
            </a:extLst>
          </p:cNvPr>
          <p:cNvSpPr txBox="1"/>
          <p:nvPr/>
        </p:nvSpPr>
        <p:spPr>
          <a:xfrm>
            <a:off x="-1" y="429962"/>
            <a:ext cx="1219200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3200" b="1" dirty="0"/>
              <a:t>Serve the Lord with </a:t>
            </a:r>
            <a:r>
              <a:rPr lang="en-GB" sz="3200" b="1"/>
              <a:t>zeal in 2026</a:t>
            </a:r>
            <a:endParaRPr lang="en-GB" sz="3200" b="1" dirty="0"/>
          </a:p>
          <a:p>
            <a:pPr lvl="1"/>
            <a:r>
              <a:rPr lang="en-GB" sz="2800" b="1" dirty="0">
                <a:solidFill>
                  <a:srgbClr val="FF0000"/>
                </a:solidFill>
              </a:rPr>
              <a:t>(</a:t>
            </a:r>
            <a:r>
              <a:rPr lang="en-GB" sz="2800" b="1" dirty="0" err="1">
                <a:solidFill>
                  <a:srgbClr val="FF0000"/>
                </a:solidFill>
              </a:rPr>
              <a:t>i</a:t>
            </a:r>
            <a:r>
              <a:rPr lang="en-GB" sz="2800" b="1" dirty="0">
                <a:solidFill>
                  <a:srgbClr val="FF0000"/>
                </a:solidFill>
              </a:rPr>
              <a:t>) 	Zeal is being earnest, enthusiastic, not doing things half-heartedly 	but whole- heartedly 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B1BB5"/>
                </a:solidFill>
              </a:rPr>
              <a:t>Lazy man never starts anything (Proverbs 6:9-11)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B1BB5"/>
                </a:solidFill>
              </a:rPr>
              <a:t>Lazy man never finishes anything (Proverbs 19:24)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B1BB5"/>
                </a:solidFill>
              </a:rPr>
              <a:t>Lazy man will not face anything  (Proverbs 20:14)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B1BB5"/>
                </a:solidFill>
              </a:rPr>
              <a:t>Lazy man will never be satisfied  (Proverbs 13:4)</a:t>
            </a:r>
          </a:p>
          <a:p>
            <a:pPr marL="742950" indent="-742950">
              <a:buAutoNum type="arabicParenBoth"/>
            </a:pPr>
            <a:r>
              <a:rPr lang="en-GB" sz="3200" b="1" dirty="0"/>
              <a:t>Keep your spiritual fervour in 2026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Fervour means to boil for Christ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Serving the Lord – not a “volunteer” but a “servant or slave” of Christ </a:t>
            </a:r>
          </a:p>
          <a:p>
            <a:r>
              <a:rPr lang="en-GB" sz="3200" b="1" dirty="0"/>
              <a:t>(3)   In trials, rejoice and be patient (persevere) in 2026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Joy is based on future hope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In tribulation be patient and persevere </a:t>
            </a:r>
          </a:p>
          <a:p>
            <a:r>
              <a:rPr lang="en-GB" sz="3200" b="1" dirty="0"/>
              <a:t>(4)  Continue steadfastly in prayer in 2026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We cannot do these things without prayer </a:t>
            </a:r>
          </a:p>
        </p:txBody>
      </p:sp>
    </p:spTree>
    <p:extLst>
      <p:ext uri="{BB962C8B-B14F-4D97-AF65-F5344CB8AC3E}">
        <p14:creationId xmlns:p14="http://schemas.microsoft.com/office/powerpoint/2010/main" val="18059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B402-A059-6769-98A6-1B36C801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oster&#10;&#10;AI-generated content may be incorrect.">
            <a:extLst>
              <a:ext uri="{FF2B5EF4-FFF2-40B4-BE49-F238E27FC236}">
                <a16:creationId xmlns:a16="http://schemas.microsoft.com/office/drawing/2014/main" id="{A2A7E2E6-D855-81A2-F887-9D23F6CCD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7" y="314325"/>
            <a:ext cx="12593145" cy="6229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C64C05-D6C0-5785-1E46-0FF7AC4B2D01}"/>
              </a:ext>
            </a:extLst>
          </p:cNvPr>
          <p:cNvSpPr/>
          <p:nvPr/>
        </p:nvSpPr>
        <p:spPr>
          <a:xfrm>
            <a:off x="5342021" y="481263"/>
            <a:ext cx="7014411" cy="5919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982964-C3EF-8706-93EA-5FB326257379}"/>
              </a:ext>
            </a:extLst>
          </p:cNvPr>
          <p:cNvGrpSpPr/>
          <p:nvPr/>
        </p:nvGrpSpPr>
        <p:grpSpPr>
          <a:xfrm>
            <a:off x="5405888" y="481263"/>
            <a:ext cx="6746804" cy="6229350"/>
            <a:chOff x="5445196" y="723901"/>
            <a:chExt cx="6746804" cy="62293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49AFC7-6334-3F36-9B8F-23A725749F9A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0" y="723901"/>
              <a:ext cx="0" cy="6229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FFCE68-55BB-2E96-1D09-D90CE02CECF8}"/>
                </a:ext>
              </a:extLst>
            </p:cNvPr>
            <p:cNvSpPr/>
            <p:nvPr/>
          </p:nvSpPr>
          <p:spPr>
            <a:xfrm>
              <a:off x="5448300" y="1990725"/>
              <a:ext cx="6486524" cy="461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D828BD-A8F0-AA81-0F4D-157FF2CD6AE3}"/>
                </a:ext>
              </a:extLst>
            </p:cNvPr>
            <p:cNvSpPr txBox="1"/>
            <p:nvPr/>
          </p:nvSpPr>
          <p:spPr>
            <a:xfrm>
              <a:off x="5448300" y="2233820"/>
              <a:ext cx="629292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32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Never be lacking in zeal, 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900" b="1" kern="1400" cap="all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7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24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but keep your 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10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E4486C-A169-9B71-52A9-0BBBA5C6FE50}"/>
                </a:ext>
              </a:extLst>
            </p:cNvPr>
            <p:cNvSpPr txBox="1"/>
            <p:nvPr/>
          </p:nvSpPr>
          <p:spPr>
            <a:xfrm>
              <a:off x="5445196" y="3220667"/>
              <a:ext cx="6296024" cy="13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84000"/>
                </a:lnSpc>
                <a:buNone/>
              </a:pPr>
              <a:r>
                <a:rPr lang="en-GB" sz="3600" b="1" kern="1400" cap="all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spiritual fervour, </a:t>
              </a:r>
              <a:endPara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lnSpc>
                  <a:spcPct val="84000"/>
                </a:lnSpc>
                <a:buNone/>
              </a:pPr>
              <a:r>
                <a:rPr lang="en-GB" sz="48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serving the Lord</a:t>
              </a:r>
              <a:endPara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8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90E84E-7899-0341-A93D-15C0EA78E541}"/>
                </a:ext>
              </a:extLst>
            </p:cNvPr>
            <p:cNvSpPr txBox="1"/>
            <p:nvPr/>
          </p:nvSpPr>
          <p:spPr>
            <a:xfrm>
              <a:off x="5541998" y="4403940"/>
              <a:ext cx="629602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75000"/>
                </a:lnSpc>
                <a:buNone/>
              </a:pPr>
              <a:r>
                <a:rPr lang="en-GB" sz="32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Rejoicing in Hope,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32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Patient in Tribulation,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2400" b="1" kern="1400" cap="all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continuing steadfastly in prayer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5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sz="7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r>
                <a:rPr lang="en-GB" sz="600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 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ctr">
                <a:buNone/>
              </a:pPr>
              <a:r>
                <a:rPr lang="en-GB" b="1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Romans 12:11-12</a:t>
              </a:r>
              <a:endPara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10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0AE5EA-650B-01C2-FB8B-80732B664158}"/>
                </a:ext>
              </a:extLst>
            </p:cNvPr>
            <p:cNvSpPr/>
            <p:nvPr/>
          </p:nvSpPr>
          <p:spPr>
            <a:xfrm>
              <a:off x="6229896" y="723901"/>
              <a:ext cx="4552400" cy="1266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Emmanuel Church Handsworth">
              <a:extLst>
                <a:ext uri="{FF2B5EF4-FFF2-40B4-BE49-F238E27FC236}">
                  <a16:creationId xmlns:a16="http://schemas.microsoft.com/office/drawing/2014/main" id="{0D835FEA-DA5E-42ED-B67C-63953F734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014" y="779778"/>
              <a:ext cx="3441998" cy="69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E4B09A-BFFB-E33D-746F-BD41ADD1141A}"/>
                </a:ext>
              </a:extLst>
            </p:cNvPr>
            <p:cNvSpPr txBox="1"/>
            <p:nvPr/>
          </p:nvSpPr>
          <p:spPr>
            <a:xfrm>
              <a:off x="5561508" y="1577769"/>
              <a:ext cx="6296024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buNone/>
              </a:pPr>
              <a:r>
                <a:rPr lang="en-GB" sz="2400" b="1" kern="1400" dirty="0">
                  <a:ln>
                    <a:noFill/>
                  </a:ln>
                  <a:solidFill>
                    <a:srgbClr val="EC2D3F"/>
                  </a:solidFill>
                  <a:effectLst/>
                  <a:latin typeface="Bookman Old Style" panose="02050604050505020204" pitchFamily="18" charset="0"/>
                </a:rPr>
                <a:t>Motto Verse 2026</a:t>
              </a:r>
              <a:endPara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indent="0" algn="l">
                <a:buNone/>
              </a:pPr>
              <a:r>
                <a:rPr lang="en-GB" sz="105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0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225</Words>
  <Application>Microsoft Office PowerPoint</Application>
  <PresentationFormat>Widescreen</PresentationFormat>
  <Paragraphs>52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Bookman Old Style</vt:lpstr>
      <vt:lpstr>Monotype 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Young</dc:creator>
  <cp:lastModifiedBy>Danny and Vandana Paul</cp:lastModifiedBy>
  <cp:revision>26</cp:revision>
  <dcterms:created xsi:type="dcterms:W3CDTF">2025-10-18T13:33:16Z</dcterms:created>
  <dcterms:modified xsi:type="dcterms:W3CDTF">2026-01-02T01:30:57Z</dcterms:modified>
</cp:coreProperties>
</file>