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60" r:id="rId6"/>
    <p:sldId id="257" r:id="rId7"/>
    <p:sldId id="261" r:id="rId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604FB-DF22-4EEB-BF61-7BF8F110558C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EBA9-D2D9-4F60-9342-0F85223CC8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A52F-8E49-40D5-B4D8-58A505E1F408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85333-7DAB-4F45-B8F7-5436D5022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64D9-1519-4E2D-ADAA-2BF785F7505F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A54A9-F389-4181-9341-2541092C07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69EE7-918B-412F-A2A4-B060FA3D7941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7FB0B-D81B-4BAA-91D3-93F5A32D9C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76A5E-B9D8-4A9C-9931-45C83CA3A2D8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A4FE-6659-40CD-ACEA-7329057E20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9957-6AAF-4A97-A5D1-57A009A1D2E2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136A-6AD7-4042-9D7B-EA2E3C4E4B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9387A-0213-45DD-8AA5-3124B020DE3C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DC3F-7A02-4F43-98D6-D29AF75B18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2B760-3FE1-4646-82F2-4ED40053A7BB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751F-937E-4C30-BD8E-1B073C1808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FA85-C57A-4E15-B11F-48931C5C65D6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744D7-EDF6-4656-9C23-002DDA76D3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B2536-BC31-4E59-88A0-03BB1B4E76F8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975AA-54EC-47C9-97F9-9C9804378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54E9-7A1A-44FE-9700-58EE93E821BB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DBCB-7F05-4534-99BA-F6FEC0794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AADEF1-7E63-46D5-A08F-2D476A2339EC}" type="datetimeFigureOut">
              <a:rPr lang="en-GB"/>
              <a:pPr>
                <a:defRPr/>
              </a:pPr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AA400-CF0F-43DD-B186-6717077425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0" y="2398566"/>
            <a:ext cx="12191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GB" sz="6000" b="1" dirty="0">
                <a:latin typeface="Calibri" pitchFamily="34" charset="0"/>
              </a:rPr>
              <a:t>Bible reading </a:t>
            </a:r>
          </a:p>
          <a:p>
            <a:pPr marL="342900" indent="-342900" algn="ctr"/>
            <a:r>
              <a:rPr lang="en-GB" sz="6000" dirty="0">
                <a:latin typeface="Calibri" pitchFamily="34" charset="0"/>
              </a:rPr>
              <a:t>Proverbs</a:t>
            </a:r>
            <a:r>
              <a:rPr lang="en-GB" sz="6600" dirty="0">
                <a:latin typeface="Calibri" pitchFamily="34" charset="0"/>
              </a:rPr>
              <a:t> </a:t>
            </a:r>
            <a:r>
              <a:rPr lang="en-GB" sz="4800" dirty="0">
                <a:latin typeface="Calibri" pitchFamily="34" charset="0"/>
              </a:rPr>
              <a:t>(</a:t>
            </a:r>
            <a:r>
              <a:rPr lang="pa-IN" sz="4400" dirty="0"/>
              <a:t>ਕਹਾਉਤਾਂ</a:t>
            </a:r>
            <a:r>
              <a:rPr lang="en-GB" sz="4400" dirty="0"/>
              <a:t>)</a:t>
            </a:r>
            <a:r>
              <a:rPr lang="en-GB" sz="5400" dirty="0">
                <a:latin typeface="Calibri" pitchFamily="34" charset="0"/>
              </a:rPr>
              <a:t> 30:24-28</a:t>
            </a:r>
            <a:endParaRPr lang="pa-IN" sz="4400" dirty="0"/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D22F1F8C-06F2-4750-BB6E-87FB381D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9CA9A-C09D-2731-EC6C-2DB38C1B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EA4121-ABA5-A05D-E2D0-697359EF0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0696" y="90109"/>
            <a:ext cx="2998900" cy="1822248"/>
          </a:xfrm>
          <a:prstGeom prst="rect">
            <a:avLst/>
          </a:prstGeom>
        </p:spPr>
      </p:pic>
      <p:pic>
        <p:nvPicPr>
          <p:cNvPr id="2050" name="Picture 2" descr="Blue Tit Bird Facts | Cyanistes Caeruleus">
            <a:extLst>
              <a:ext uri="{FF2B5EF4-FFF2-40B4-BE49-F238E27FC236}">
                <a16:creationId xmlns:a16="http://schemas.microsoft.com/office/drawing/2014/main" id="{DE23708B-221F-3A25-4945-566A8E86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6" y="80168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BDF18-81C3-B181-797C-886169B59C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84" r="15130"/>
          <a:stretch>
            <a:fillRect/>
          </a:stretch>
        </p:blipFill>
        <p:spPr>
          <a:xfrm>
            <a:off x="4573843" y="2397880"/>
            <a:ext cx="2459477" cy="1782594"/>
          </a:xfrm>
          <a:prstGeom prst="rect">
            <a:avLst/>
          </a:prstGeom>
        </p:spPr>
      </p:pic>
      <p:pic>
        <p:nvPicPr>
          <p:cNvPr id="2052" name="Picture 4" descr="Nuthatch | BTO">
            <a:extLst>
              <a:ext uri="{FF2B5EF4-FFF2-40B4-BE49-F238E27FC236}">
                <a16:creationId xmlns:a16="http://schemas.microsoft.com/office/drawing/2014/main" id="{0AE00589-9924-E674-10A8-9D696237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81" y="2786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4B968-600F-5E04-7BBC-87D694C06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315" r="17245" b="18829"/>
          <a:stretch>
            <a:fillRect/>
          </a:stretch>
        </p:blipFill>
        <p:spPr>
          <a:xfrm>
            <a:off x="9570651" y="40487"/>
            <a:ext cx="2459477" cy="1895475"/>
          </a:xfrm>
          <a:prstGeom prst="rect">
            <a:avLst/>
          </a:prstGeom>
        </p:spPr>
      </p:pic>
      <p:pic>
        <p:nvPicPr>
          <p:cNvPr id="2054" name="Picture 6" descr="All about the Jay - GardenBird">
            <a:extLst>
              <a:ext uri="{FF2B5EF4-FFF2-40B4-BE49-F238E27FC236}">
                <a16:creationId xmlns:a16="http://schemas.microsoft.com/office/drawing/2014/main" id="{D624AC10-9397-683E-1C7A-4FD9ECF0F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13679" r="5071" b="20324"/>
          <a:stretch>
            <a:fillRect/>
          </a:stretch>
        </p:blipFill>
        <p:spPr bwMode="auto">
          <a:xfrm>
            <a:off x="129549" y="2204133"/>
            <a:ext cx="2321422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eat Spotted Woodpecker - BirdForum Opus | BirdForum">
            <a:extLst>
              <a:ext uri="{FF2B5EF4-FFF2-40B4-BE49-F238E27FC236}">
                <a16:creationId xmlns:a16="http://schemas.microsoft.com/office/drawing/2014/main" id="{BF4114BB-E350-9860-0CDA-ABB74D9BD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3"/>
          <a:stretch>
            <a:fillRect/>
          </a:stretch>
        </p:blipFill>
        <p:spPr bwMode="auto">
          <a:xfrm>
            <a:off x="2543512" y="2132641"/>
            <a:ext cx="2057399" cy="2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D4A7CA-2CB9-78A6-4902-C8D34BCE0B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818" r="18805"/>
          <a:stretch>
            <a:fillRect/>
          </a:stretch>
        </p:blipFill>
        <p:spPr>
          <a:xfrm>
            <a:off x="4527792" y="80168"/>
            <a:ext cx="2512041" cy="2253271"/>
          </a:xfrm>
          <a:prstGeom prst="rect">
            <a:avLst/>
          </a:prstGeom>
        </p:spPr>
      </p:pic>
      <p:sp>
        <p:nvSpPr>
          <p:cNvPr id="8" name="AutoShape 10" descr="Blackbirds | Facts about Male &amp; Female Blackbirds">
            <a:extLst>
              <a:ext uri="{FF2B5EF4-FFF2-40B4-BE49-F238E27FC236}">
                <a16:creationId xmlns:a16="http://schemas.microsoft.com/office/drawing/2014/main" id="{1CD5225F-EC7E-F415-0B6A-285801373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11A443-A951-514E-88E1-5F7F1E347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038" t="13191"/>
          <a:stretch>
            <a:fillRect/>
          </a:stretch>
        </p:blipFill>
        <p:spPr>
          <a:xfrm>
            <a:off x="7006252" y="2135181"/>
            <a:ext cx="2853344" cy="2227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3387D-B19D-E790-E2D1-AAA4DAF6ECA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640" t="9220" r="25017"/>
          <a:stretch>
            <a:fillRect/>
          </a:stretch>
        </p:blipFill>
        <p:spPr>
          <a:xfrm>
            <a:off x="9714930" y="2011966"/>
            <a:ext cx="2170918" cy="2335145"/>
          </a:xfrm>
          <a:prstGeom prst="rect">
            <a:avLst/>
          </a:prstGeom>
        </p:spPr>
      </p:pic>
      <p:pic>
        <p:nvPicPr>
          <p:cNvPr id="2060" name="Picture 12" descr="Pigeon Facts: Everything You Need to Know About These Misunderstood Birds">
            <a:extLst>
              <a:ext uri="{FF2B5EF4-FFF2-40B4-BE49-F238E27FC236}">
                <a16:creationId xmlns:a16="http://schemas.microsoft.com/office/drawing/2014/main" id="{FA45514D-EF20-8414-8762-3BDC4653B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2" t="10837" r="8000"/>
          <a:stretch>
            <a:fillRect/>
          </a:stretch>
        </p:blipFill>
        <p:spPr bwMode="auto">
          <a:xfrm>
            <a:off x="92356" y="4544709"/>
            <a:ext cx="2170918" cy="212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ld World sparrow - Wikipedia">
            <a:extLst>
              <a:ext uri="{FF2B5EF4-FFF2-40B4-BE49-F238E27FC236}">
                <a16:creationId xmlns:a16="http://schemas.microsoft.com/office/drawing/2014/main" id="{588B65C3-E0F1-E4CC-4396-778045B8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04" y="4656483"/>
            <a:ext cx="2380670" cy="18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9CA0CA-79FB-5D22-D41C-AF31F2927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4869" t="18070" r="32901" b="16140"/>
          <a:stretch>
            <a:fillRect/>
          </a:stretch>
        </p:blipFill>
        <p:spPr>
          <a:xfrm>
            <a:off x="5333658" y="4561729"/>
            <a:ext cx="2105614" cy="2187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DBAA3-DFA6-F642-7D2D-D7383016D9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04523" y="4548910"/>
            <a:ext cx="2455073" cy="1958634"/>
          </a:xfrm>
          <a:prstGeom prst="rect">
            <a:avLst/>
          </a:prstGeom>
        </p:spPr>
      </p:pic>
      <p:pic>
        <p:nvPicPr>
          <p:cNvPr id="2064" name="Picture 16" descr="Goldfinch – FRIENDS OF THE PARKLAND WALK">
            <a:extLst>
              <a:ext uri="{FF2B5EF4-FFF2-40B4-BE49-F238E27FC236}">
                <a16:creationId xmlns:a16="http://schemas.microsoft.com/office/drawing/2014/main" id="{01A8A65F-2B15-823B-44C0-54B89D95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87" y="4423115"/>
            <a:ext cx="2244641" cy="224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urasian collared dove - Wikipedia">
            <a:extLst>
              <a:ext uri="{FF2B5EF4-FFF2-40B4-BE49-F238E27FC236}">
                <a16:creationId xmlns:a16="http://schemas.microsoft.com/office/drawing/2014/main" id="{5EEAC4F2-55AD-85A3-4551-0AFE34EDA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6"/>
          <a:stretch>
            <a:fillRect/>
          </a:stretch>
        </p:blipFill>
        <p:spPr bwMode="auto">
          <a:xfrm>
            <a:off x="1537803" y="4594192"/>
            <a:ext cx="2105614" cy="197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B76A6-CCEE-1A30-C5A0-A8DEF5EF0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>
            <a:extLst>
              <a:ext uri="{FF2B5EF4-FFF2-40B4-BE49-F238E27FC236}">
                <a16:creationId xmlns:a16="http://schemas.microsoft.com/office/drawing/2014/main" id="{67ADEAFF-4DFC-53FD-00C1-8E26D4EBD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42" y="755689"/>
            <a:ext cx="724159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indent="-914400">
              <a:buAutoNum type="arabicParenBoth"/>
            </a:pPr>
            <a:r>
              <a:rPr lang="en-GB" sz="4800" b="1" dirty="0">
                <a:latin typeface="Calibri" pitchFamily="34" charset="0"/>
              </a:rPr>
              <a:t>Ant</a:t>
            </a:r>
          </a:p>
          <a:p>
            <a:pPr marL="914400" indent="-914400">
              <a:buAutoNum type="arabicParenBoth"/>
            </a:pPr>
            <a:endParaRPr lang="en-GB" sz="4800" b="1" dirty="0">
              <a:latin typeface="Calibri" pitchFamily="34" charset="0"/>
            </a:endParaRPr>
          </a:p>
          <a:p>
            <a:pPr marL="914400" indent="-914400">
              <a:buAutoNum type="arabicParenBoth"/>
            </a:pPr>
            <a:endParaRPr lang="en-GB" sz="4800" b="1" dirty="0">
              <a:latin typeface="Calibri" pitchFamily="34" charset="0"/>
            </a:endParaRP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endParaRPr lang="en-GB" sz="6000" b="1" dirty="0">
              <a:latin typeface="Calibri" pitchFamily="34" charset="0"/>
            </a:endParaRPr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54D936E6-ECA1-F009-1C13-229CD2BA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nt | Description, Taxonomy, Habitat, Species, Life Cycle ...">
            <a:extLst>
              <a:ext uri="{FF2B5EF4-FFF2-40B4-BE49-F238E27FC236}">
                <a16:creationId xmlns:a16="http://schemas.microsoft.com/office/drawing/2014/main" id="{EBE3C5DE-6DD2-D55D-9ED3-12678DE5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44" y="1822787"/>
            <a:ext cx="5290622" cy="46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561FC-4904-29DC-6424-F3B11B23EC7F}"/>
              </a:ext>
            </a:extLst>
          </p:cNvPr>
          <p:cNvSpPr txBox="1"/>
          <p:nvPr/>
        </p:nvSpPr>
        <p:spPr>
          <a:xfrm>
            <a:off x="6920287" y="2581044"/>
            <a:ext cx="47772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Ants prepare for </a:t>
            </a:r>
          </a:p>
          <a:p>
            <a:r>
              <a:rPr lang="en-GB" sz="4800" dirty="0"/>
              <a:t>the future </a:t>
            </a:r>
          </a:p>
        </p:txBody>
      </p:sp>
    </p:spTree>
    <p:extLst>
      <p:ext uri="{BB962C8B-B14F-4D97-AF65-F5344CB8AC3E}">
        <p14:creationId xmlns:p14="http://schemas.microsoft.com/office/powerpoint/2010/main" val="39889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EA5D7-E3B9-7A73-1A1D-EC6AE0BD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498"/>
          <a:stretch>
            <a:fillRect/>
          </a:stretch>
        </p:blipFill>
        <p:spPr>
          <a:xfrm>
            <a:off x="1045610" y="968218"/>
            <a:ext cx="10100779" cy="5789114"/>
          </a:xfrm>
          <a:prstGeom prst="rect">
            <a:avLst/>
          </a:prstGeom>
        </p:spPr>
      </p:pic>
      <p:pic>
        <p:nvPicPr>
          <p:cNvPr id="6" name="Picture 2" descr="Emmanuel Church Handsworth">
            <a:extLst>
              <a:ext uri="{FF2B5EF4-FFF2-40B4-BE49-F238E27FC236}">
                <a16:creationId xmlns:a16="http://schemas.microsoft.com/office/drawing/2014/main" id="{10EF9F4D-090D-2B76-21BE-1D700FD6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5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B729D-C952-1F15-A9A7-F538783F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>
            <a:extLst>
              <a:ext uri="{FF2B5EF4-FFF2-40B4-BE49-F238E27FC236}">
                <a16:creationId xmlns:a16="http://schemas.microsoft.com/office/drawing/2014/main" id="{FD38795D-3D62-4731-3017-FA166538D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61" y="862289"/>
            <a:ext cx="117527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4800" b="1" dirty="0">
                <a:latin typeface="Calibri" pitchFamily="34" charset="0"/>
              </a:rPr>
              <a:t>(2) Rock badger (coney, rock hyrax)</a:t>
            </a: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endParaRPr lang="en-GB" sz="6000" b="1" dirty="0">
              <a:latin typeface="Calibri" pitchFamily="34" charset="0"/>
            </a:endParaRPr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BE12400B-F14B-7EF1-ECD1-312A76B5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ck Hyrax | San Diego Zoo Animals &amp; Plants">
            <a:extLst>
              <a:ext uri="{FF2B5EF4-FFF2-40B4-BE49-F238E27FC236}">
                <a16:creationId xmlns:a16="http://schemas.microsoft.com/office/drawing/2014/main" id="{AF125A4C-A683-6C0F-2C14-15660C99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3" y="1776307"/>
            <a:ext cx="4030638" cy="226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C1BE56-3888-158A-D289-ED58BD8CD433}"/>
              </a:ext>
            </a:extLst>
          </p:cNvPr>
          <p:cNvSpPr txBox="1"/>
          <p:nvPr/>
        </p:nvSpPr>
        <p:spPr>
          <a:xfrm>
            <a:off x="6400568" y="2854325"/>
            <a:ext cx="5287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Protects itself from</a:t>
            </a:r>
          </a:p>
          <a:p>
            <a:r>
              <a:rPr lang="en-GB" sz="4800" dirty="0"/>
              <a:t>its vulnerability  </a:t>
            </a:r>
          </a:p>
        </p:txBody>
      </p:sp>
      <p:pic>
        <p:nvPicPr>
          <p:cNvPr id="3" name="Picture 2" descr="Rock hyrax - Stock Image - C054/7832 - Science Photo Library">
            <a:extLst>
              <a:ext uri="{FF2B5EF4-FFF2-40B4-BE49-F238E27FC236}">
                <a16:creationId xmlns:a16="http://schemas.microsoft.com/office/drawing/2014/main" id="{2DE4998B-3247-2576-4F02-6A3034B5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9" y="3702459"/>
            <a:ext cx="4634448" cy="30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9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E7B23-22DF-28FC-2147-16527F05F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>
            <a:extLst>
              <a:ext uri="{FF2B5EF4-FFF2-40B4-BE49-F238E27FC236}">
                <a16:creationId xmlns:a16="http://schemas.microsoft.com/office/drawing/2014/main" id="{2C4533BC-3E73-858F-CFE2-0F229BED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152" y="566678"/>
            <a:ext cx="1249679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6000" b="1" dirty="0">
                <a:latin typeface="Calibri" pitchFamily="34" charset="0"/>
              </a:rPr>
              <a:t>  (3) Locust</a:t>
            </a:r>
          </a:p>
          <a:p>
            <a:pPr marL="742950" indent="-742950">
              <a:buAutoNum type="arabicParenBoth"/>
            </a:pPr>
            <a:endParaRPr lang="en-GB" sz="6000" b="1" dirty="0">
              <a:latin typeface="Calibri" pitchFamily="34" charset="0"/>
            </a:endParaRPr>
          </a:p>
          <a:p>
            <a:endParaRPr lang="en-GB" sz="6000" b="1" dirty="0">
              <a:latin typeface="Calibri" pitchFamily="34" charset="0"/>
            </a:endParaRPr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CAD91016-5443-F7A9-4666-FCE5716D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B8FFF9-1B21-2575-B346-A796C7C257EC}"/>
              </a:ext>
            </a:extLst>
          </p:cNvPr>
          <p:cNvSpPr txBox="1"/>
          <p:nvPr/>
        </p:nvSpPr>
        <p:spPr>
          <a:xfrm>
            <a:off x="7985243" y="3429000"/>
            <a:ext cx="4041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Works in unity</a:t>
            </a:r>
          </a:p>
        </p:txBody>
      </p:sp>
      <p:pic>
        <p:nvPicPr>
          <p:cNvPr id="3076" name="Picture 4" descr="KOSHER LOCUST">
            <a:extLst>
              <a:ext uri="{FF2B5EF4-FFF2-40B4-BE49-F238E27FC236}">
                <a16:creationId xmlns:a16="http://schemas.microsoft.com/office/drawing/2014/main" id="{08F875A9-A509-CA72-15D7-AEE4878D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3" y="1679904"/>
            <a:ext cx="4534182" cy="34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rica: East Africa's twin plague | IPS Journal">
            <a:extLst>
              <a:ext uri="{FF2B5EF4-FFF2-40B4-BE49-F238E27FC236}">
                <a16:creationId xmlns:a16="http://schemas.microsoft.com/office/drawing/2014/main" id="{23342A67-6C9D-13BA-E151-3034565D9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 r="21004"/>
          <a:stretch>
            <a:fillRect/>
          </a:stretch>
        </p:blipFill>
        <p:spPr bwMode="auto">
          <a:xfrm>
            <a:off x="2110155" y="2546659"/>
            <a:ext cx="5667269" cy="412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BAF6A-8973-1F0D-0204-C5F83CBE2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>
            <a:extLst>
              <a:ext uri="{FF2B5EF4-FFF2-40B4-BE49-F238E27FC236}">
                <a16:creationId xmlns:a16="http://schemas.microsoft.com/office/drawing/2014/main" id="{C70756B5-019A-D054-4DED-DFAFCBD9B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1107"/>
            <a:ext cx="1249679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6000" b="1" dirty="0">
                <a:latin typeface="Calibri" pitchFamily="34" charset="0"/>
              </a:rPr>
              <a:t> (4) Spider (lizard)</a:t>
            </a:r>
          </a:p>
          <a:p>
            <a:pPr marL="742950" indent="-742950">
              <a:buAutoNum type="arabicParenBoth"/>
            </a:pPr>
            <a:endParaRPr lang="pa-IN" sz="4400" dirty="0"/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68547D34-3914-79BB-18B7-CBDCD15D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ED952-E68E-AD99-68B8-C5E621CA9784}"/>
              </a:ext>
            </a:extLst>
          </p:cNvPr>
          <p:cNvSpPr txBox="1"/>
          <p:nvPr/>
        </p:nvSpPr>
        <p:spPr>
          <a:xfrm>
            <a:off x="7742656" y="2974590"/>
            <a:ext cx="4059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Can be found </a:t>
            </a:r>
          </a:p>
          <a:p>
            <a:r>
              <a:rPr lang="en-GB" sz="4800" dirty="0"/>
              <a:t>everywhere</a:t>
            </a:r>
          </a:p>
        </p:txBody>
      </p:sp>
      <p:pic>
        <p:nvPicPr>
          <p:cNvPr id="3" name="Picture 2" descr="Asian House Gecko (Invasive Animal ...">
            <a:extLst>
              <a:ext uri="{FF2B5EF4-FFF2-40B4-BE49-F238E27FC236}">
                <a16:creationId xmlns:a16="http://schemas.microsoft.com/office/drawing/2014/main" id="{D8E4D960-B948-B121-ADB8-34BD49B2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82" y="2061517"/>
            <a:ext cx="6572550" cy="42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49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Juge</dc:creator>
  <cp:lastModifiedBy>Juge Ram</cp:lastModifiedBy>
  <cp:revision>93</cp:revision>
  <dcterms:created xsi:type="dcterms:W3CDTF">2017-07-29T15:53:41Z</dcterms:created>
  <dcterms:modified xsi:type="dcterms:W3CDTF">2025-09-28T08:18:36Z</dcterms:modified>
</cp:coreProperties>
</file>