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6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604FB-DF22-4EEB-BF61-7BF8F110558C}" type="datetimeFigureOut">
              <a:rPr lang="en-GB"/>
              <a:pPr>
                <a:defRPr/>
              </a:pPr>
              <a:t>25/05/2025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3EBA9-D2D9-4F60-9342-0F85223CC8C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6A52F-8E49-40D5-B4D8-58A505E1F408}" type="datetimeFigureOut">
              <a:rPr lang="en-GB"/>
              <a:pPr>
                <a:defRPr/>
              </a:pPr>
              <a:t>25/05/2025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85333-7DAB-4F45-B8F7-5436D50222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A64D9-1519-4E2D-ADAA-2BF785F7505F}" type="datetimeFigureOut">
              <a:rPr lang="en-GB"/>
              <a:pPr>
                <a:defRPr/>
              </a:pPr>
              <a:t>25/05/2025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A54A9-F389-4181-9341-2541092C07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69EE7-918B-412F-A2A4-B060FA3D7941}" type="datetimeFigureOut">
              <a:rPr lang="en-GB"/>
              <a:pPr>
                <a:defRPr/>
              </a:pPr>
              <a:t>25/05/2025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7FB0B-D81B-4BAA-91D3-93F5A32D9C5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76A5E-B9D8-4A9C-9931-45C83CA3A2D8}" type="datetimeFigureOut">
              <a:rPr lang="en-GB"/>
              <a:pPr>
                <a:defRPr/>
              </a:pPr>
              <a:t>25/05/2025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8A4FE-6659-40CD-ACEA-7329057E20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89957-6AAF-4A97-A5D1-57A009A1D2E2}" type="datetimeFigureOut">
              <a:rPr lang="en-GB"/>
              <a:pPr>
                <a:defRPr/>
              </a:pPr>
              <a:t>25/05/2025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9136A-6AD7-4042-9D7B-EA2E3C4E4B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9387A-0213-45DD-8AA5-3124B020DE3C}" type="datetimeFigureOut">
              <a:rPr lang="en-GB"/>
              <a:pPr>
                <a:defRPr/>
              </a:pPr>
              <a:t>25/05/2025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2DC3F-7A02-4F43-98D6-D29AF75B18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2B760-3FE1-4646-82F2-4ED40053A7BB}" type="datetimeFigureOut">
              <a:rPr lang="en-GB"/>
              <a:pPr>
                <a:defRPr/>
              </a:pPr>
              <a:t>25/05/2025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4751F-937E-4C30-BD8E-1B073C1808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8FA85-C57A-4E15-B11F-48931C5C65D6}" type="datetimeFigureOut">
              <a:rPr lang="en-GB"/>
              <a:pPr>
                <a:defRPr/>
              </a:pPr>
              <a:t>25/05/2025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744D7-EDF6-4656-9C23-002DDA76D3A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B2536-BC31-4E59-88A0-03BB1B4E76F8}" type="datetimeFigureOut">
              <a:rPr lang="en-GB"/>
              <a:pPr>
                <a:defRPr/>
              </a:pPr>
              <a:t>25/05/2025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975AA-54EC-47C9-97F9-9C98043782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954E9-7A1A-44FE-9700-58EE93E821BB}" type="datetimeFigureOut">
              <a:rPr lang="en-GB"/>
              <a:pPr>
                <a:defRPr/>
              </a:pPr>
              <a:t>25/05/2025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5DBCB-7F05-4534-99BA-F6FEC0794B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AADEF1-7E63-46D5-A08F-2D476A2339EC}" type="datetimeFigureOut">
              <a:rPr lang="en-GB"/>
              <a:pPr>
                <a:defRPr/>
              </a:pPr>
              <a:t>25/05/2025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5AA400-CF0F-43DD-B186-6717077425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3"/>
          <p:cNvSpPr>
            <a:spLocks noChangeArrowheads="1"/>
          </p:cNvSpPr>
          <p:nvPr/>
        </p:nvSpPr>
        <p:spPr bwMode="auto">
          <a:xfrm>
            <a:off x="-80683" y="1905506"/>
            <a:ext cx="12192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en-GB" sz="6000" b="1" dirty="0">
                <a:latin typeface="Calibri" pitchFamily="34" charset="0"/>
              </a:rPr>
              <a:t>Bible reading </a:t>
            </a:r>
          </a:p>
          <a:p>
            <a:pPr marL="342900" indent="-342900" algn="ctr"/>
            <a:r>
              <a:rPr lang="en-GB" sz="4800" dirty="0">
                <a:latin typeface="Calibri" pitchFamily="34" charset="0"/>
              </a:rPr>
              <a:t>Luke</a:t>
            </a:r>
            <a:r>
              <a:rPr lang="en-GB" sz="4400" dirty="0">
                <a:latin typeface="Calibri" pitchFamily="34" charset="0"/>
              </a:rPr>
              <a:t> </a:t>
            </a:r>
            <a:r>
              <a:rPr lang="en-GB" sz="4000" dirty="0"/>
              <a:t>(</a:t>
            </a:r>
            <a:r>
              <a:rPr lang="pa-IN" sz="3600" dirty="0"/>
              <a:t>ਲੂਕਾ</a:t>
            </a:r>
            <a:r>
              <a:rPr lang="en-GB" sz="3600" dirty="0"/>
              <a:t>)</a:t>
            </a:r>
            <a:r>
              <a:rPr lang="en-GB" sz="4000" dirty="0">
                <a:latin typeface="Calibri" pitchFamily="34" charset="0"/>
              </a:rPr>
              <a:t> </a:t>
            </a:r>
            <a:r>
              <a:rPr lang="en-GB" sz="4400" dirty="0">
                <a:latin typeface="Calibri" pitchFamily="34" charset="0"/>
              </a:rPr>
              <a:t>24:50-53 &amp; </a:t>
            </a:r>
          </a:p>
          <a:p>
            <a:pPr marL="342900" indent="-342900" algn="ctr"/>
            <a:r>
              <a:rPr lang="en-GB" sz="4800" dirty="0">
                <a:latin typeface="Calibri" pitchFamily="34" charset="0"/>
              </a:rPr>
              <a:t>Acts</a:t>
            </a:r>
            <a:r>
              <a:rPr lang="en-GB" sz="4400" dirty="0">
                <a:latin typeface="Calibri" pitchFamily="34" charset="0"/>
              </a:rPr>
              <a:t> </a:t>
            </a:r>
            <a:r>
              <a:rPr lang="en-GB" sz="4000" dirty="0">
                <a:latin typeface="Calibri" pitchFamily="34" charset="0"/>
              </a:rPr>
              <a:t>(</a:t>
            </a:r>
            <a:r>
              <a:rPr lang="pa-IN" sz="3600" dirty="0"/>
              <a:t>ਰਸੂਲਾਂ ਦੇ ਕਰਤੱਬ</a:t>
            </a:r>
            <a:r>
              <a:rPr lang="en-GB" sz="3600" dirty="0"/>
              <a:t>) </a:t>
            </a:r>
            <a:r>
              <a:rPr lang="en-GB" sz="4400" dirty="0">
                <a:latin typeface="Calibri" pitchFamily="34" charset="0"/>
              </a:rPr>
              <a:t>1:9-12</a:t>
            </a:r>
          </a:p>
          <a:p>
            <a:pPr marL="342900" indent="-342900"/>
            <a:endParaRPr lang="en-GB" sz="3600" dirty="0">
              <a:latin typeface="Calibri" pitchFamily="34" charset="0"/>
            </a:endParaRPr>
          </a:p>
        </p:txBody>
      </p:sp>
      <p:pic>
        <p:nvPicPr>
          <p:cNvPr id="1026" name="Picture 2" descr="Emmanuel Church Handsworth">
            <a:extLst>
              <a:ext uri="{FF2B5EF4-FFF2-40B4-BE49-F238E27FC236}">
                <a16:creationId xmlns:a16="http://schemas.microsoft.com/office/drawing/2014/main" id="{D22F1F8C-06F2-4750-BB6E-87FB381D3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757" y="100668"/>
            <a:ext cx="3778486" cy="76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C52BBB-4180-955C-F456-3A73A02F4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27" y="282102"/>
            <a:ext cx="6844478" cy="48638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5B2F2A-F23F-2535-5B65-A7C69852A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406" y="197592"/>
            <a:ext cx="4356167" cy="2613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C20907-7DAD-0874-D5F7-4F5E5F076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7531" y="2953950"/>
            <a:ext cx="5428641" cy="362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34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87F62-04F2-6EA6-3E5D-0B045B578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mmanuel Church Handsworth">
            <a:extLst>
              <a:ext uri="{FF2B5EF4-FFF2-40B4-BE49-F238E27FC236}">
                <a16:creationId xmlns:a16="http://schemas.microsoft.com/office/drawing/2014/main" id="{FA77D2EB-CFEE-9CA4-1863-346F1F473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757" y="100668"/>
            <a:ext cx="3778486" cy="76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4A4B1B-F716-8699-2E6E-68EE18897CDB}"/>
              </a:ext>
            </a:extLst>
          </p:cNvPr>
          <p:cNvSpPr txBox="1"/>
          <p:nvPr/>
        </p:nvSpPr>
        <p:spPr>
          <a:xfrm>
            <a:off x="1" y="862289"/>
            <a:ext cx="12191999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(1) The Ascension described</a:t>
            </a:r>
            <a:r>
              <a:rPr lang="en-GB" sz="3200" dirty="0"/>
              <a:t>(Luke 24:50-53 &amp; Acts 1:9-12)</a:t>
            </a:r>
          </a:p>
          <a:p>
            <a:endParaRPr lang="en-GB" sz="900" dirty="0"/>
          </a:p>
          <a:p>
            <a:r>
              <a:rPr lang="en-GB" sz="3600" b="1" dirty="0"/>
              <a:t>(2) The significance of the Ascension of Christ</a:t>
            </a:r>
          </a:p>
          <a:p>
            <a:r>
              <a:rPr lang="en-GB" sz="1200" dirty="0"/>
              <a:t> </a:t>
            </a:r>
            <a:endParaRPr lang="en-GB" dirty="0"/>
          </a:p>
          <a:p>
            <a:pPr marL="342900" indent="-342900">
              <a:buAutoNum type="arabicParenBoth"/>
            </a:pPr>
            <a:r>
              <a:rPr lang="en-GB" sz="3200" dirty="0">
                <a:solidFill>
                  <a:srgbClr val="0000FF"/>
                </a:solidFill>
              </a:rPr>
              <a:t> 	Jesus’ ascension shows Christ received glory and honour 	that had not been His before </a:t>
            </a:r>
            <a:r>
              <a:rPr lang="en-GB" sz="2800" dirty="0">
                <a:solidFill>
                  <a:srgbClr val="0000FF"/>
                </a:solidFill>
              </a:rPr>
              <a:t>(Eph 1:20-21, John 17:5, Rev 5)</a:t>
            </a:r>
            <a:endParaRPr lang="en-GB" sz="3200" dirty="0">
              <a:solidFill>
                <a:srgbClr val="0000FF"/>
              </a:solidFill>
            </a:endParaRPr>
          </a:p>
          <a:p>
            <a:pPr marL="342900" indent="-342900">
              <a:buAutoNum type="arabicParenBoth"/>
            </a:pPr>
            <a:endParaRPr lang="en-GB" sz="1200" dirty="0">
              <a:solidFill>
                <a:srgbClr val="0000FF"/>
              </a:solidFill>
            </a:endParaRPr>
          </a:p>
          <a:p>
            <a:pPr marL="342900" indent="-342900">
              <a:buAutoNum type="arabicParenBoth"/>
            </a:pPr>
            <a:r>
              <a:rPr lang="en-GB" sz="3200" dirty="0">
                <a:solidFill>
                  <a:srgbClr val="0000FF"/>
                </a:solidFill>
              </a:rPr>
              <a:t> 	Jesus’ ascension means we have an intercessor in heaven </a:t>
            </a:r>
          </a:p>
          <a:p>
            <a:pPr lvl="1"/>
            <a:r>
              <a:rPr lang="en-GB" sz="3200" dirty="0">
                <a:solidFill>
                  <a:srgbClr val="0000FF"/>
                </a:solidFill>
              </a:rPr>
              <a:t>	(1 John 2:1)</a:t>
            </a:r>
          </a:p>
          <a:p>
            <a:pPr marL="342900" indent="-342900">
              <a:buAutoNum type="arabicParenBoth"/>
            </a:pPr>
            <a:endParaRPr lang="en-GB" sz="1200" dirty="0">
              <a:solidFill>
                <a:srgbClr val="0000FF"/>
              </a:solidFill>
            </a:endParaRPr>
          </a:p>
          <a:p>
            <a:pPr marL="342900" indent="-342900">
              <a:buAutoNum type="arabicParenBoth"/>
            </a:pPr>
            <a:r>
              <a:rPr lang="en-GB" sz="3200" dirty="0">
                <a:solidFill>
                  <a:srgbClr val="0000FF"/>
                </a:solidFill>
              </a:rPr>
              <a:t> 	Jesus’ ascension means we can enter the very presence 	of God (Hebrews 10:19-20)</a:t>
            </a:r>
          </a:p>
          <a:p>
            <a:pPr marL="342900" indent="-342900">
              <a:buAutoNum type="arabicParenBoth"/>
            </a:pPr>
            <a:endParaRPr lang="en-GB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79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2B51E-0A69-A496-F430-8669FC068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1F8CD5-704C-7730-0CB1-6BB706C2F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62" y="246310"/>
            <a:ext cx="7420368" cy="5171996"/>
          </a:xfrm>
          <a:prstGeom prst="rect">
            <a:avLst/>
          </a:prstGeom>
        </p:spPr>
      </p:pic>
      <p:sp>
        <p:nvSpPr>
          <p:cNvPr id="5" name="AutoShape 2" descr="An Overview of the Tabernacle | A Sweet Savor">
            <a:extLst>
              <a:ext uri="{FF2B5EF4-FFF2-40B4-BE49-F238E27FC236}">
                <a16:creationId xmlns:a16="http://schemas.microsoft.com/office/drawing/2014/main" id="{20AE605C-B559-8BFB-D37E-1E3D190FA520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930F58-0901-0FB6-3A80-9B390EEB2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176" y="1091236"/>
            <a:ext cx="9509026" cy="576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5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C6FB1-8B04-C517-8B02-7E184341B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mmanuel Church Handsworth">
            <a:extLst>
              <a:ext uri="{FF2B5EF4-FFF2-40B4-BE49-F238E27FC236}">
                <a16:creationId xmlns:a16="http://schemas.microsoft.com/office/drawing/2014/main" id="{3F49119B-0EBC-8080-E6AB-C02490CD7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757" y="100668"/>
            <a:ext cx="3778486" cy="76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9D4351-E937-803E-599C-748BB5F755BA}"/>
              </a:ext>
            </a:extLst>
          </p:cNvPr>
          <p:cNvSpPr txBox="1"/>
          <p:nvPr/>
        </p:nvSpPr>
        <p:spPr>
          <a:xfrm>
            <a:off x="0" y="752561"/>
            <a:ext cx="1219199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(2) The significance of the Ascension of Christ</a:t>
            </a:r>
          </a:p>
          <a:p>
            <a:r>
              <a:rPr lang="en-GB" sz="1200" dirty="0"/>
              <a:t> </a:t>
            </a:r>
          </a:p>
          <a:p>
            <a:pPr marL="342900" indent="-342900">
              <a:buAutoNum type="arabicParenBoth"/>
            </a:pPr>
            <a:r>
              <a:rPr lang="en-GB" sz="3200" dirty="0">
                <a:solidFill>
                  <a:srgbClr val="0000FF"/>
                </a:solidFill>
              </a:rPr>
              <a:t> 	Jesus’ ascension shows Christ received glory and honour 	that had not been His before </a:t>
            </a:r>
            <a:r>
              <a:rPr lang="en-GB" sz="2800" dirty="0">
                <a:solidFill>
                  <a:srgbClr val="0000FF"/>
                </a:solidFill>
              </a:rPr>
              <a:t>(Eph 1:20-21, John 17:5, Rev 5)</a:t>
            </a:r>
            <a:endParaRPr lang="en-GB" sz="3200" dirty="0">
              <a:solidFill>
                <a:srgbClr val="0000FF"/>
              </a:solidFill>
            </a:endParaRPr>
          </a:p>
          <a:p>
            <a:pPr marL="342900" indent="-342900">
              <a:buAutoNum type="arabicParenBoth"/>
            </a:pPr>
            <a:endParaRPr lang="en-GB" sz="1200" dirty="0">
              <a:solidFill>
                <a:srgbClr val="0000FF"/>
              </a:solidFill>
            </a:endParaRPr>
          </a:p>
          <a:p>
            <a:pPr marL="342900" indent="-342900">
              <a:buAutoNum type="arabicParenBoth"/>
            </a:pPr>
            <a:r>
              <a:rPr lang="en-GB" sz="3200" dirty="0">
                <a:solidFill>
                  <a:srgbClr val="0000FF"/>
                </a:solidFill>
              </a:rPr>
              <a:t> 	Jesus’ ascension means we have an intercessor in heaven </a:t>
            </a:r>
          </a:p>
          <a:p>
            <a:pPr lvl="1"/>
            <a:r>
              <a:rPr lang="en-GB" sz="3200" dirty="0">
                <a:solidFill>
                  <a:srgbClr val="0000FF"/>
                </a:solidFill>
              </a:rPr>
              <a:t>	</a:t>
            </a:r>
            <a:r>
              <a:rPr lang="en-GB" sz="2800" dirty="0">
                <a:solidFill>
                  <a:srgbClr val="0000FF"/>
                </a:solidFill>
              </a:rPr>
              <a:t>(1 John 2:1)</a:t>
            </a:r>
          </a:p>
          <a:p>
            <a:pPr marL="342900" indent="-342900">
              <a:buAutoNum type="arabicParenBoth"/>
            </a:pPr>
            <a:endParaRPr lang="en-GB" sz="1200" dirty="0">
              <a:solidFill>
                <a:srgbClr val="0000FF"/>
              </a:solidFill>
            </a:endParaRPr>
          </a:p>
          <a:p>
            <a:pPr marL="342900" indent="-342900">
              <a:buAutoNum type="arabicParenBoth"/>
            </a:pPr>
            <a:r>
              <a:rPr lang="en-GB" sz="3200" dirty="0">
                <a:solidFill>
                  <a:srgbClr val="0000FF"/>
                </a:solidFill>
              </a:rPr>
              <a:t> 	Jesus’ ascension means we can enter the very presence 	of God </a:t>
            </a:r>
            <a:r>
              <a:rPr lang="en-GB" sz="2800" dirty="0">
                <a:solidFill>
                  <a:srgbClr val="0000FF"/>
                </a:solidFill>
              </a:rPr>
              <a:t>(Hebrews 10:19-20)</a:t>
            </a:r>
          </a:p>
          <a:p>
            <a:pPr marL="342900" indent="-342900">
              <a:buAutoNum type="arabicParenBoth"/>
            </a:pPr>
            <a:endParaRPr lang="en-GB" sz="1200" dirty="0">
              <a:solidFill>
                <a:srgbClr val="0000FF"/>
              </a:solidFill>
            </a:endParaRPr>
          </a:p>
          <a:p>
            <a:pPr marL="342900" indent="-342900">
              <a:buAutoNum type="arabicParenBoth"/>
            </a:pPr>
            <a:r>
              <a:rPr lang="en-GB" sz="3200" dirty="0">
                <a:solidFill>
                  <a:srgbClr val="0000FF"/>
                </a:solidFill>
              </a:rPr>
              <a:t> 	Jesus’ ascension climaxes with Christ being seated at 	God’s right hand </a:t>
            </a:r>
            <a:r>
              <a:rPr lang="en-GB" sz="2800" dirty="0">
                <a:solidFill>
                  <a:srgbClr val="0000FF"/>
                </a:solidFill>
              </a:rPr>
              <a:t>(Ephesians 1:20, Hebrews 1:3, 1 Peter 3:29)</a:t>
            </a:r>
          </a:p>
          <a:p>
            <a:pPr marL="342900" indent="-342900">
              <a:buAutoNum type="arabicParenBoth"/>
            </a:pPr>
            <a:endParaRPr lang="en-GB" sz="1050" dirty="0">
              <a:solidFill>
                <a:srgbClr val="0000FF"/>
              </a:solidFill>
            </a:endParaRPr>
          </a:p>
          <a:p>
            <a:pPr marL="342900" indent="-342900">
              <a:buAutoNum type="arabicParenBoth"/>
            </a:pPr>
            <a:r>
              <a:rPr lang="en-GB" sz="3200" dirty="0">
                <a:solidFill>
                  <a:srgbClr val="0000FF"/>
                </a:solidFill>
              </a:rPr>
              <a:t> 	Jesus’ ascension is something we can identify with </a:t>
            </a:r>
            <a:r>
              <a:rPr lang="en-GB" sz="2800" dirty="0">
                <a:solidFill>
                  <a:srgbClr val="0000FF"/>
                </a:solidFill>
              </a:rPr>
              <a:t>(Eph 2:6)</a:t>
            </a:r>
          </a:p>
        </p:txBody>
      </p:sp>
    </p:spTree>
    <p:extLst>
      <p:ext uri="{BB962C8B-B14F-4D97-AF65-F5344CB8AC3E}">
        <p14:creationId xmlns:p14="http://schemas.microsoft.com/office/powerpoint/2010/main" val="351161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221</Words>
  <Application>Microsoft Office PowerPoint</Application>
  <PresentationFormat>Widescreen</PresentationFormat>
  <Paragraphs>25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Juge</dc:creator>
  <cp:lastModifiedBy>Juge Ram</cp:lastModifiedBy>
  <cp:revision>17</cp:revision>
  <dcterms:created xsi:type="dcterms:W3CDTF">2017-07-29T15:53:41Z</dcterms:created>
  <dcterms:modified xsi:type="dcterms:W3CDTF">2025-05-25T08:31:35Z</dcterms:modified>
</cp:coreProperties>
</file>