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4F2"/>
    <a:srgbClr val="ED7D31"/>
    <a:srgbClr val="FFC000"/>
    <a:srgbClr val="FFFF00"/>
    <a:srgbClr val="FFDD71"/>
    <a:srgbClr val="D09E00"/>
    <a:srgbClr val="131313"/>
    <a:srgbClr val="614240"/>
    <a:srgbClr val="252525"/>
    <a:srgbClr val="3649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1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4F7B-435F-4514-9518-B39D5318A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DEA11C-9427-4CF0-9EC2-7709C16003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60BD2-F57D-48B1-AAB0-CF208D6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EE4A6-51DB-4ACE-A323-1514EBDBD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FF98B-1E11-45E6-A7D9-A20049820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850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D0278-6AE6-4301-9764-6DB0BC55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40278-37AC-4ECF-847D-4A1CBB05BE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71A9B-C006-41EB-AD03-DF9D6EF6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125F9-EB6B-4C6C-9C9E-B388FF21D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97124-F8DC-4B74-B0C9-658775E50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90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5093B5-2D4A-4C6E-9DF6-1C59C9CC4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ADA909-0937-4AB9-B3DD-9689375C9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79BCC-E1BF-4809-BA04-CBA768B8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3EB3F-A94E-4208-8410-7660BB8F0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74402-5400-4EF5-B41F-4EE4559DD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21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766C-DC42-400D-AD00-9B8AD3E29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A96F7-64C0-4B1F-ABD9-055EB091E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0C8B3-BB16-42C5-BF87-B90848BEA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A5BC9-E251-4665-932C-8F0D9626E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69081-F5E4-48A0-B0B6-3EEF661F7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675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0D519-F30E-4449-B2EF-8EE9083F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5BDD3-A68B-481E-BCC0-D0CFD333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0FCE7-5B16-45B9-A836-1AF8B3A3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1431F-9CEA-41CF-B0D7-F578F276B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B7A35-701D-4139-B995-54895097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02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EB94B-3A53-4502-A97B-93726E84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4C7B8-F6DF-43FD-8150-9B5B66A3DC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1A43E-2CFA-433B-807B-705DE3275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3677D-860B-4AE3-B0B6-C61CAD977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81FE02-1CE0-40D6-BCFE-196F49A1C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BC01C-905E-43D5-B144-222359F2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85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02FEA-F70F-41EB-B09A-B3FA21EB0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9F34C0-FCF9-4FFC-B830-A8C95A131F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465E9-3572-41A3-AB6E-5C9217164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5B825C-0BFC-4011-9C1E-6620D6C06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89FF29-1CA9-4966-81F7-CAAC0FDB4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5C4E62-4B90-467F-B3C5-84395C072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F4F964-8365-4A8A-88F0-71B1F911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721093-3BA6-438D-A737-BFFA4CD3A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21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B1CBC-9829-4600-9E1E-7E328AF68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6B821-346A-4F44-B24C-AEDD53637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B6BEF0-2DCC-4C65-9E83-010E7B41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B48F0-1C96-4FBE-B7D0-7F7B12E6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840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BF00A8-E070-4BA9-AF94-DE315161C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1E3EA-2C38-40A3-AA47-5938CF0F5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7A82C4-3348-465B-824C-58DD90197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36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E6CC3-F439-4B66-A030-39968C2B9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E1519-CFF6-4F22-B822-2CBC8F024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7B60B-6D1B-45F0-AD58-AFA8A191B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3CBBF-73A2-48D3-BB13-8CC41BD99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5BAC3A-5F4C-4D20-A174-2681C5912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271E2-64F1-4710-B28B-5073FBFF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04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228FA-05FD-47AE-B26B-6236CAF8F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DE0B64-154B-4767-A9A7-C95D4AB1BF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C3A914-FD02-4ECD-BD3A-1E6B5E3EB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479F1A-9B73-421C-B49E-1172B9D16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42D6F-C17E-441C-9002-D3FCB8DBD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493F02-ABFD-4B25-BCE8-4D7C72FB4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36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C0BAFA-98A6-4B4A-B2BE-AD8D38B5C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93F15-A3ED-4753-AC40-F0CFB144E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796F5-ABC8-4859-A60F-6B216BB59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860CE-0C28-4942-9299-656104C22C9C}" type="datetimeFigureOut">
              <a:rPr lang="en-GB" smtClean="0"/>
              <a:t>14/12/2025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7A01D-D030-4034-858C-2E8D3CD4A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CF6D9-164A-4E5C-B5CD-FD4D36AB0A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E5B0A-46A5-4F30-95AA-C71776CBDD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66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59+ Thousand Christmas Bible Royalty-Free Images, Stock Photos &amp; Pictures |  Shutterstock">
            <a:extLst>
              <a:ext uri="{FF2B5EF4-FFF2-40B4-BE49-F238E27FC236}">
                <a16:creationId xmlns:a16="http://schemas.microsoft.com/office/drawing/2014/main" id="{CD4CBB2C-72E1-3946-2789-0A37B7C67F5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1" r="22596"/>
          <a:stretch>
            <a:fillRect/>
          </a:stretch>
        </p:blipFill>
        <p:spPr bwMode="auto">
          <a:xfrm>
            <a:off x="0" y="-35909"/>
            <a:ext cx="6240016" cy="6921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2262A3CF-46BE-4E06-A449-3D2875B90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3008" y="-17792"/>
            <a:ext cx="6214322" cy="6858163"/>
          </a:xfrm>
          <a:prstGeom prst="rect">
            <a:avLst/>
          </a:prstGeom>
          <a:solidFill>
            <a:srgbClr val="400000"/>
          </a:solidFill>
          <a:ln w="25400" algn="ctr">
            <a:solidFill>
              <a:srgbClr val="4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38783F-5FCB-D667-CEEC-EDDDDB93B058}"/>
              </a:ext>
            </a:extLst>
          </p:cNvPr>
          <p:cNvSpPr txBox="1"/>
          <p:nvPr/>
        </p:nvSpPr>
        <p:spPr>
          <a:xfrm>
            <a:off x="6323530" y="2132075"/>
            <a:ext cx="597405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GB" sz="5400" b="1" dirty="0">
                <a:solidFill>
                  <a:prstClr val="white"/>
                </a:solidFill>
                <a:latin typeface="Nunito Sans" pitchFamily="2" charset="0"/>
              </a:rPr>
              <a:t>Why was Joseph Jesus’ </a:t>
            </a:r>
          </a:p>
          <a:p>
            <a:pPr lvl="0" algn="ctr">
              <a:defRPr/>
            </a:pPr>
            <a:r>
              <a:rPr lang="en-GB" sz="5400" b="1" dirty="0">
                <a:solidFill>
                  <a:prstClr val="white"/>
                </a:solidFill>
                <a:latin typeface="Nunito Sans" pitchFamily="2" charset="0"/>
              </a:rPr>
              <a:t>Human Father?</a:t>
            </a:r>
            <a:r>
              <a:rPr kumimoji="0" lang="en-GB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" pitchFamily="2" charset="0"/>
                <a:ea typeface="+mn-ea"/>
                <a:cs typeface="+mn-cs"/>
              </a:rPr>
              <a:t>  </a:t>
            </a: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unito Sans" pitchFamily="2" charset="0"/>
              <a:ea typeface="+mn-ea"/>
              <a:cs typeface="+mn-cs"/>
            </a:endParaRPr>
          </a:p>
        </p:txBody>
      </p:sp>
      <p:cxnSp>
        <p:nvCxnSpPr>
          <p:cNvPr id="1026" name="AutoShape 2">
            <a:extLst>
              <a:ext uri="{FF2B5EF4-FFF2-40B4-BE49-F238E27FC236}">
                <a16:creationId xmlns:a16="http://schemas.microsoft.com/office/drawing/2014/main" id="{A3887CB2-028C-422A-8004-1015A5798D9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-103517" y="14282"/>
            <a:ext cx="12437284" cy="0"/>
          </a:xfrm>
          <a:prstGeom prst="straightConnector1">
            <a:avLst/>
          </a:prstGeom>
          <a:noFill/>
          <a:ln w="76200" algn="ctr">
            <a:solidFill>
              <a:srgbClr val="ED7D3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29D35E5-8BF8-D4F6-B583-86B505DEF967}"/>
              </a:ext>
            </a:extLst>
          </p:cNvPr>
          <p:cNvSpPr txBox="1"/>
          <p:nvPr/>
        </p:nvSpPr>
        <p:spPr>
          <a:xfrm>
            <a:off x="6413339" y="5619666"/>
            <a:ext cx="57944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rgbClr val="FFFF00"/>
                </a:solidFill>
              </a:rPr>
              <a:t>14</a:t>
            </a:r>
            <a:r>
              <a:rPr lang="en-GB" sz="4000" b="1" baseline="30000" dirty="0">
                <a:solidFill>
                  <a:srgbClr val="FFFF00"/>
                </a:solidFill>
              </a:rPr>
              <a:t>th</a:t>
            </a:r>
            <a:r>
              <a:rPr lang="en-GB" sz="4000" b="1" dirty="0">
                <a:solidFill>
                  <a:srgbClr val="FFFF00"/>
                </a:solidFill>
              </a:rPr>
              <a:t> December 2025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C16D09B-42F4-5998-3454-2E8CB22362EA}"/>
              </a:ext>
            </a:extLst>
          </p:cNvPr>
          <p:cNvGrpSpPr/>
          <p:nvPr/>
        </p:nvGrpSpPr>
        <p:grpSpPr>
          <a:xfrm>
            <a:off x="6383774" y="207366"/>
            <a:ext cx="5770394" cy="885856"/>
            <a:chOff x="6467998" y="207366"/>
            <a:chExt cx="5770394" cy="885856"/>
          </a:xfrm>
        </p:grpSpPr>
        <p:pic>
          <p:nvPicPr>
            <p:cNvPr id="8" name="Picture 7" descr="new-logo">
              <a:extLst>
                <a:ext uri="{FF2B5EF4-FFF2-40B4-BE49-F238E27FC236}">
                  <a16:creationId xmlns:a16="http://schemas.microsoft.com/office/drawing/2014/main" id="{C41DFE6B-0E43-4E5E-B937-BCAFE938920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6019" b="55556" l="21991" r="78472">
                          <a14:backgroundMark x1="22222" y1="46759" x2="28472" y2="42593"/>
                          <a14:backgroundMark x1="29167" y1="42593" x2="36111" y2="43056"/>
                          <a14:backgroundMark x1="23843" y1="37963" x2="23843" y2="37963"/>
                          <a14:backgroundMark x1="24074" y1="37037" x2="25694" y2="31944"/>
                          <a14:backgroundMark x1="45370" y1="49074" x2="43287" y2="46759"/>
                          <a14:backgroundMark x1="42593" y1="46296" x2="41435" y2="45370"/>
                          <a14:backgroundMark x1="41204" y1="45370" x2="40509" y2="44444"/>
                          <a14:backgroundMark x1="32639" y1="42593" x2="34491" y2="42130"/>
                          <a14:backgroundMark x1="35185" y1="42130" x2="35185" y2="42130"/>
                          <a14:backgroundMark x1="35185" y1="42130" x2="35185" y2="42130"/>
                          <a14:backgroundMark x1="35417" y1="42130" x2="35417" y2="42130"/>
                          <a14:backgroundMark x1="35417" y1="42130" x2="35417" y2="42130"/>
                          <a14:backgroundMark x1="74537" y1="32407" x2="75926" y2="39352"/>
                          <a14:backgroundMark x1="75926" y1="39352" x2="78472" y2="47685"/>
                          <a14:backgroundMark x1="76157" y1="45833" x2="74769" y2="45370"/>
                          <a14:backgroundMark x1="74769" y1="44907" x2="73611" y2="43519"/>
                          <a14:backgroundMark x1="73611" y1="43519" x2="73611" y2="43519"/>
                          <a14:backgroundMark x1="72917" y1="43519" x2="62963" y2="42593"/>
                          <a14:backgroundMark x1="71991" y1="42593" x2="70602" y2="42593"/>
                          <a14:backgroundMark x1="70370" y1="42130" x2="70139" y2="42130"/>
                          <a14:backgroundMark x1="69676" y1="42130" x2="69676" y2="42130"/>
                          <a14:backgroundMark x1="69676" y1="42130" x2="69676" y2="42130"/>
                        </a14:backgroundRemoval>
                      </a14:imgEffect>
                    </a14:imgLayer>
                  </a14:imgProps>
                </a:ext>
              </a:extLst>
            </a:blip>
            <a:srcRect l="22185" t="4498" r="22777" b="44535"/>
            <a:stretch/>
          </p:blipFill>
          <p:spPr bwMode="auto">
            <a:xfrm>
              <a:off x="6467998" y="314239"/>
              <a:ext cx="1968506" cy="636020"/>
            </a:xfrm>
            <a:prstGeom prst="rect">
              <a:avLst/>
            </a:prstGeom>
            <a:noFill/>
            <a:ln>
              <a:noFill/>
            </a:ln>
            <a:effectLst>
              <a:outerShdw blurRad="50800" dist="50800" dir="5400000" algn="ctr" rotWithShape="0">
                <a:srgbClr val="EEECE1">
                  <a:lumMod val="10000"/>
                </a:srgbClr>
              </a:outerShdw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A310F438-AB91-8893-B132-9C1431B3D084}"/>
                </a:ext>
              </a:extLst>
            </p:cNvPr>
            <p:cNvSpPr txBox="1"/>
            <p:nvPr/>
          </p:nvSpPr>
          <p:spPr>
            <a:xfrm>
              <a:off x="8109612" y="207366"/>
              <a:ext cx="41287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 Bible explained simply, deeply and accurately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DA35619-8C67-752F-2646-A3505975B2EC}"/>
                </a:ext>
              </a:extLst>
            </p:cNvPr>
            <p:cNvCxnSpPr/>
            <p:nvPr/>
          </p:nvCxnSpPr>
          <p:spPr>
            <a:xfrm>
              <a:off x="7306947" y="1093222"/>
              <a:ext cx="4007224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0" name="AutoShape 2">
            <a:extLst>
              <a:ext uri="{FF2B5EF4-FFF2-40B4-BE49-F238E27FC236}">
                <a16:creationId xmlns:a16="http://schemas.microsoft.com/office/drawing/2014/main" id="{0F956EE6-A433-45F0-8A87-261FEFE3609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-36014" y="6833534"/>
            <a:ext cx="12369781" cy="22873"/>
          </a:xfrm>
          <a:prstGeom prst="straightConnector1">
            <a:avLst/>
          </a:prstGeom>
          <a:noFill/>
          <a:ln w="76200" algn="ctr">
            <a:solidFill>
              <a:srgbClr val="ED7D3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3E3D9EE-E14A-9CAA-2DD2-C8B84ED15555}"/>
              </a:ext>
            </a:extLst>
          </p:cNvPr>
          <p:cNvSpPr txBox="1"/>
          <p:nvPr/>
        </p:nvSpPr>
        <p:spPr>
          <a:xfrm>
            <a:off x="-6437" y="933053"/>
            <a:ext cx="6078993" cy="1886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900"/>
              </a:lnSpc>
              <a:tabLst>
                <a:tab pos="1166813" algn="l"/>
              </a:tabLst>
            </a:pPr>
            <a:r>
              <a:rPr lang="en-GB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Major Events </a:t>
            </a:r>
            <a:r>
              <a:rPr lang="en-GB" sz="4000" dirty="0">
                <a:solidFill>
                  <a:schemeClr val="bg1"/>
                </a:solidFill>
                <a:latin typeface="Roboto" panose="02000000000000000000" pitchFamily="2" charset="0"/>
              </a:rPr>
              <a:t>of</a:t>
            </a:r>
            <a:r>
              <a:rPr lang="en-GB" sz="66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 </a:t>
            </a:r>
          </a:p>
          <a:p>
            <a:pPr algn="ctr">
              <a:lnSpc>
                <a:spcPts val="8000"/>
              </a:lnSpc>
              <a:tabLst>
                <a:tab pos="1166813" algn="l"/>
              </a:tabLst>
            </a:pPr>
            <a:r>
              <a:rPr lang="en-GB" sz="8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Christmas</a:t>
            </a:r>
            <a:endParaRPr lang="en-GB" sz="6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2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23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Nunito Sans</vt:lpstr>
      <vt:lpstr>Roboto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Juge Ram</dc:creator>
  <cp:lastModifiedBy>Danny and Vandana Paul</cp:lastModifiedBy>
  <cp:revision>225</cp:revision>
  <dcterms:created xsi:type="dcterms:W3CDTF">2021-05-16T19:20:45Z</dcterms:created>
  <dcterms:modified xsi:type="dcterms:W3CDTF">2025-12-14T21:18:41Z</dcterms:modified>
</cp:coreProperties>
</file>