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2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24539-6AB5-3B73-73B9-DAB75460F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7C2675-D7E0-61C6-10F9-A00E9B3E79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D4C75-9033-3B26-7CAB-F6A8577FA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2EF18-5BFF-382F-CD55-888972721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B8EC2-7DE2-63FB-D5CE-D169A9E22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564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FFD10-24EB-7CFA-3B54-6A5A6AB72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377206-F3D1-74AE-E286-16589BFBD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F67F3-62B4-DD70-5B0F-8C2049FB4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081C7-4C66-1AEE-2992-94A58C93A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24DAB-2F3D-46C2-8B1A-067921344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225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99E40C-B90D-83DF-5223-CEE2F86D19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2B1918-4C42-3267-343D-19AB3E0F39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E269E-634D-ECFE-1645-C397F7A8A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2FD9C-563F-14ED-7290-896277099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0D5B6A-DDDD-3A13-C868-7479CE441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333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841A9-0840-FFF5-12DC-58D1FB3E0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F08AC-0589-D151-A25A-33D6EFAE5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A9155-BD52-82BF-BDBD-87E8BA6F4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049D2-5AA6-9F0E-182B-83AE133E4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E966E-F820-0DD2-88FF-262BDC1FF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21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7F2D5-3BFA-A38A-EAAE-9436A4409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C4F56-8BCB-073C-DCBA-423ABB490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8055C4-DB0D-7F89-CD99-9B03CE187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640504-F607-3A2C-EBCD-FA2B3F183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F20F3-9A40-E6C7-2299-17895D1A7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984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4520A-FD03-81C3-37BD-31CD2F1B4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B57DC-CDF2-D7F4-0EFA-BD54DFD8D7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008CEC-4BD7-78FC-180F-5E6C36C7B6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988677-063C-F034-C5DC-962893C24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4294F5-41C1-4483-4FD6-2BE424034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C44BC-FA85-8C01-80A4-25F98A61A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597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486DC-0BD4-3F30-8C79-5CC206E50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1BFB7-FC9F-5A2C-4BF5-E224E42EA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D53056-E37F-C76A-5B98-27DC97BE9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B40970-8AD7-0D08-5E93-91E9CDB94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71E3E2-15E3-202F-9D14-70E539CFCC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E08E4A-74D7-0A18-B0BA-64C314460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8E1756-E922-372A-D586-08152BD26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EE3917-5F14-3126-B39E-842B21C29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125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37C90-865D-76C2-2078-611787072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9F37A6-EC63-C975-6E91-649323A16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E4CF67-9070-E3AB-8DC3-03CF09306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B00E53-2CF5-8216-380C-069756BBB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200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475D62-4DFF-FA6A-26D9-A7195A30D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CEABAD-3E15-8133-DE53-9AA87AD4E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18F549-37C0-BB61-A1FE-CDA844C60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159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B51EC-F831-D514-AEFE-750A661AF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A4459-38A6-7502-E069-2280C15BE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A7C4FE-9B87-E346-47F4-3096B8518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5F5843-3F99-55FE-786C-42D3CD2FE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4C8A0-30A1-B8B9-6F19-664A96ABF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CECB9F-983B-60B9-D147-45B728680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823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719B4-B304-4191-9424-8A7A1C404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1A769-2021-37AE-BE84-A42DDE33BA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1DA13D-2AAB-3D8A-ADC0-872F7D427C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10F74B-2574-8F26-0FEF-4345726FE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8B40F5-524B-FAD6-B97D-61CA29E0A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9B9E86-7CCA-39AD-B0BB-3BD941DAE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132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D197A7-382E-D631-F793-CE0C4459E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E8C05D-CE4A-6975-97DB-607038FB9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1421E-9F68-01BC-4D3B-5D3D8EE5B2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E01ACE-7B12-4325-A922-9E067472B817}" type="datetimeFigureOut">
              <a:rPr lang="en-GB" smtClean="0"/>
              <a:t>06/09/2026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44129-1BD8-8ECA-2D0C-6AD8899505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49698-C478-078D-4608-7429694655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998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mmanuel Church Handsworth">
            <a:extLst>
              <a:ext uri="{FF2B5EF4-FFF2-40B4-BE49-F238E27FC236}">
                <a16:creationId xmlns:a16="http://schemas.microsoft.com/office/drawing/2014/main" id="{8CA6655C-CC30-44EF-B1DD-EC07CE3CD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612" y="115804"/>
            <a:ext cx="3438775" cy="69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7A2A4F-90F0-F3E0-60B5-8AF43E5A30FB}"/>
              </a:ext>
            </a:extLst>
          </p:cNvPr>
          <p:cNvSpPr txBox="1"/>
          <p:nvPr/>
        </p:nvSpPr>
        <p:spPr>
          <a:xfrm>
            <a:off x="0" y="2413337"/>
            <a:ext cx="1219199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Bible Reading </a:t>
            </a:r>
          </a:p>
          <a:p>
            <a:pPr algn="ctr"/>
            <a:r>
              <a:rPr lang="en-GB" sz="6000" dirty="0"/>
              <a:t>Psalm </a:t>
            </a:r>
            <a:r>
              <a:rPr lang="en-GB" sz="5400" dirty="0"/>
              <a:t>(</a:t>
            </a:r>
            <a:r>
              <a:rPr lang="pa-IN" sz="5400" dirty="0"/>
              <a:t>ਜ਼ਬੂਰ</a:t>
            </a:r>
            <a:r>
              <a:rPr lang="en-GB" sz="5400" dirty="0"/>
              <a:t>)</a:t>
            </a:r>
            <a:r>
              <a:rPr lang="pa-IN" sz="5400" dirty="0"/>
              <a:t> </a:t>
            </a:r>
            <a:r>
              <a:rPr lang="en-GB" sz="6000" dirty="0"/>
              <a:t>19:1-14 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485887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0051-9B8A-297D-C398-EB6E8DE5A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mmanuel Church Handsworth">
            <a:extLst>
              <a:ext uri="{FF2B5EF4-FFF2-40B4-BE49-F238E27FC236}">
                <a16:creationId xmlns:a16="http://schemas.microsoft.com/office/drawing/2014/main" id="{ED4763C0-390A-A33E-21F4-26A5B2FFB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612" y="92373"/>
            <a:ext cx="2784775" cy="56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9D520A-4369-DC66-5638-E362DA83F48A}"/>
              </a:ext>
            </a:extLst>
          </p:cNvPr>
          <p:cNvSpPr txBox="1"/>
          <p:nvPr/>
        </p:nvSpPr>
        <p:spPr>
          <a:xfrm>
            <a:off x="3048886" y="3244334"/>
            <a:ext cx="874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5BF0E2-1213-25C5-E448-87DAF82AEFF8}"/>
              </a:ext>
            </a:extLst>
          </p:cNvPr>
          <p:cNvSpPr txBox="1"/>
          <p:nvPr/>
        </p:nvSpPr>
        <p:spPr>
          <a:xfrm>
            <a:off x="1" y="1388777"/>
            <a:ext cx="12191999" cy="5810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>
              <a:lnSpc>
                <a:spcPts val="3500"/>
              </a:lnSpc>
              <a:spcAft>
                <a:spcPts val="800"/>
              </a:spcAft>
              <a:buAutoNum type="arabicParenBoth"/>
            </a:pPr>
            <a:r>
              <a:rPr lang="en-GB" sz="32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General Revelation – How God has revealed Himself “generally” to everyone  </a:t>
            </a:r>
          </a:p>
          <a:p>
            <a:pPr marL="1028700" lvl="1" indent="-571500">
              <a:lnSpc>
                <a:spcPts val="2800"/>
              </a:lnSpc>
              <a:spcAft>
                <a:spcPts val="800"/>
              </a:spcAft>
              <a:buFont typeface="+mj-lt"/>
              <a:buAutoNum type="romanLcPeriod"/>
            </a:pPr>
            <a:r>
              <a:rPr lang="en-GB" sz="2800" b="1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heavens “declare” the glory of God, its “telling”, “speaking”, “making known” that there is a God</a:t>
            </a:r>
          </a:p>
          <a:p>
            <a:pPr marL="1028700" lvl="1" indent="-571500">
              <a:lnSpc>
                <a:spcPts val="2800"/>
              </a:lnSpc>
              <a:spcAft>
                <a:spcPts val="800"/>
              </a:spcAft>
              <a:buFont typeface="+mj-lt"/>
              <a:buAutoNum type="romanLcPeriod"/>
            </a:pPr>
            <a:r>
              <a:rPr lang="en-GB" sz="2800" b="1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How frequently does creation speak?</a:t>
            </a:r>
          </a:p>
          <a:p>
            <a:pPr marL="1371600" lvl="2" indent="-457200">
              <a:lnSpc>
                <a:spcPts val="28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Day unto day (1v2)</a:t>
            </a:r>
          </a:p>
          <a:p>
            <a:pPr marL="1371600" lvl="2" indent="-457200">
              <a:lnSpc>
                <a:spcPts val="28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Why don’t people listen – its because they suppress the truth (Romans 1:20)</a:t>
            </a:r>
          </a:p>
          <a:p>
            <a:pPr marL="1371600" lvl="2" indent="-457200">
              <a:lnSpc>
                <a:spcPts val="28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Instead of worshipping the creator they worship creatures (Romans 1:23)</a:t>
            </a:r>
          </a:p>
          <a:p>
            <a:pPr marL="1028700" lvl="1" indent="-571500">
              <a:lnSpc>
                <a:spcPts val="2800"/>
              </a:lnSpc>
              <a:spcAft>
                <a:spcPts val="800"/>
              </a:spcAft>
              <a:buFont typeface="+mj-lt"/>
              <a:buAutoNum type="romanLcPeriod"/>
            </a:pPr>
            <a:r>
              <a:rPr lang="en-GB" sz="2800" b="1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is the range of this voice of creation </a:t>
            </a:r>
          </a:p>
          <a:p>
            <a:pPr marL="1485900" lvl="2" indent="-571500">
              <a:lnSpc>
                <a:spcPts val="28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 speaks to everyone, it’s gone to the ends of the earth (Psalm 19:3-4)</a:t>
            </a:r>
          </a:p>
          <a:p>
            <a:pPr marL="1485900" lvl="2" indent="-571500">
              <a:lnSpc>
                <a:spcPts val="28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sun is visible to everyone (Psalm 19v4b-6)</a:t>
            </a:r>
          </a:p>
          <a:p>
            <a:pPr marL="1028700" lvl="1" indent="-571500">
              <a:lnSpc>
                <a:spcPts val="2800"/>
              </a:lnSpc>
              <a:spcAft>
                <a:spcPts val="800"/>
              </a:spcAft>
              <a:buFont typeface="+mj-lt"/>
              <a:buAutoNum type="romanLcPeriod"/>
            </a:pPr>
            <a:endParaRPr lang="en-GB" sz="1100" dirty="0">
              <a:solidFill>
                <a:srgbClr val="3333FF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81C9B9-2354-F125-FB5A-25385F132E8A}"/>
              </a:ext>
            </a:extLst>
          </p:cNvPr>
          <p:cNvSpPr txBox="1"/>
          <p:nvPr/>
        </p:nvSpPr>
        <p:spPr>
          <a:xfrm>
            <a:off x="76199" y="795695"/>
            <a:ext cx="12039599" cy="577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  <a:spcAft>
                <a:spcPts val="800"/>
              </a:spcAft>
            </a:pPr>
            <a:r>
              <a:rPr lang="en-GB" sz="4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“Is the Bible really God’s Word?”</a:t>
            </a:r>
          </a:p>
        </p:txBody>
      </p:sp>
    </p:spTree>
    <p:extLst>
      <p:ext uri="{BB962C8B-B14F-4D97-AF65-F5344CB8AC3E}">
        <p14:creationId xmlns:p14="http://schemas.microsoft.com/office/powerpoint/2010/main" val="172068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00564-E465-0F82-972B-48C565C06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mmanuel Church Handsworth">
            <a:extLst>
              <a:ext uri="{FF2B5EF4-FFF2-40B4-BE49-F238E27FC236}">
                <a16:creationId xmlns:a16="http://schemas.microsoft.com/office/drawing/2014/main" id="{3F7E87A6-3121-4FFC-58F5-FEB096B05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612" y="32213"/>
            <a:ext cx="2784775" cy="56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93BCAA-B191-7736-A124-2CA6EB033457}"/>
              </a:ext>
            </a:extLst>
          </p:cNvPr>
          <p:cNvSpPr txBox="1"/>
          <p:nvPr/>
        </p:nvSpPr>
        <p:spPr>
          <a:xfrm>
            <a:off x="3048886" y="3244334"/>
            <a:ext cx="874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2C6E35-EFBE-0C6B-9F41-1859960AF06C}"/>
              </a:ext>
            </a:extLst>
          </p:cNvPr>
          <p:cNvSpPr txBox="1"/>
          <p:nvPr/>
        </p:nvSpPr>
        <p:spPr>
          <a:xfrm>
            <a:off x="-1" y="605566"/>
            <a:ext cx="12191999" cy="27390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>
              <a:lnSpc>
                <a:spcPts val="3500"/>
              </a:lnSpc>
              <a:spcAft>
                <a:spcPts val="800"/>
              </a:spcAft>
              <a:buAutoNum type="arabicParenBoth"/>
            </a:pPr>
            <a:r>
              <a:rPr lang="en-GB" sz="32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Special Revelation – How God has revealed Himself to </a:t>
            </a:r>
            <a:r>
              <a:rPr lang="en-GB" sz="3200" b="1" u="sng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</a:t>
            </a:r>
            <a:r>
              <a:rPr lang="en-GB" sz="32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people in a special way  </a:t>
            </a:r>
          </a:p>
          <a:p>
            <a:pPr marL="1028700" lvl="1" indent="-571500">
              <a:lnSpc>
                <a:spcPts val="2800"/>
              </a:lnSpc>
              <a:spcAft>
                <a:spcPts val="800"/>
              </a:spcAft>
              <a:buFont typeface="+mj-lt"/>
              <a:buAutoNum type="romanLcPeriod"/>
            </a:pPr>
            <a:r>
              <a:rPr lang="en-GB" sz="2800" b="1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voice of creation has limitations; it cannot tell how we can know God and be forgiven</a:t>
            </a:r>
          </a:p>
          <a:p>
            <a:pPr marL="1028700" lvl="1" indent="-571500">
              <a:lnSpc>
                <a:spcPts val="2800"/>
              </a:lnSpc>
              <a:spcAft>
                <a:spcPts val="800"/>
              </a:spcAft>
              <a:buFont typeface="+mj-lt"/>
              <a:buAutoNum type="romanLcPeriod"/>
            </a:pPr>
            <a:r>
              <a:rPr lang="en-GB" sz="2800" b="1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Special Revelation is God’s Word, the Bible </a:t>
            </a:r>
          </a:p>
          <a:p>
            <a:pPr marL="1028700" lvl="1" indent="-571500">
              <a:lnSpc>
                <a:spcPts val="2800"/>
              </a:lnSpc>
              <a:spcAft>
                <a:spcPts val="800"/>
              </a:spcAft>
              <a:buFont typeface="+mj-lt"/>
              <a:buAutoNum type="romanLcPeriod"/>
            </a:pPr>
            <a:r>
              <a:rPr lang="en-GB" sz="2800" b="1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Its Special Revelation because 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06C60BD-6A03-1847-1A0B-65A47F5B12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547875"/>
              </p:ext>
            </p:extLst>
          </p:nvPr>
        </p:nvGraphicFramePr>
        <p:xfrm>
          <a:off x="290760" y="3416838"/>
          <a:ext cx="11610476" cy="3674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5238">
                  <a:extLst>
                    <a:ext uri="{9D8B030D-6E8A-4147-A177-3AD203B41FA5}">
                      <a16:colId xmlns:a16="http://schemas.microsoft.com/office/drawing/2014/main" val="1827997549"/>
                    </a:ext>
                  </a:extLst>
                </a:gridCol>
                <a:gridCol w="5805238">
                  <a:extLst>
                    <a:ext uri="{9D8B030D-6E8A-4147-A177-3AD203B41FA5}">
                      <a16:colId xmlns:a16="http://schemas.microsoft.com/office/drawing/2014/main" val="3567449794"/>
                    </a:ext>
                  </a:extLst>
                </a:gridCol>
              </a:tblGrid>
              <a:tr h="3619945">
                <a:tc>
                  <a:txBody>
                    <a:bodyPr/>
                    <a:lstStyle/>
                    <a:p>
                      <a:pPr marL="1028700" lvl="1" indent="-571500">
                        <a:lnSpc>
                          <a:spcPts val="26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It is without error (19:7)</a:t>
                      </a:r>
                    </a:p>
                    <a:p>
                      <a:pPr marL="1028700" lvl="1" indent="-571500">
                        <a:lnSpc>
                          <a:spcPts val="26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It converts the soul (19v7)</a:t>
                      </a:r>
                    </a:p>
                    <a:p>
                      <a:pPr marL="1028700" lvl="1" indent="-571500">
                        <a:lnSpc>
                          <a:spcPts val="26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It makes us wise (19:7)</a:t>
                      </a:r>
                    </a:p>
                    <a:p>
                      <a:pPr marL="1028700" lvl="1" indent="-571500">
                        <a:lnSpc>
                          <a:spcPts val="26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It rejoices the heart (19:8)</a:t>
                      </a:r>
                    </a:p>
                    <a:p>
                      <a:pPr marL="1028700" lvl="1" indent="-571500">
                        <a:lnSpc>
                          <a:spcPts val="26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It helps us to understand clearly (19:8b)</a:t>
                      </a:r>
                    </a:p>
                    <a:p>
                      <a:pPr marL="1028700" lvl="1" indent="-571500">
                        <a:lnSpc>
                          <a:spcPts val="26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It brings a fear of God, respect for God (19:9)</a:t>
                      </a:r>
                    </a:p>
                    <a:p>
                      <a:pPr>
                        <a:lnSpc>
                          <a:spcPts val="2600"/>
                        </a:lnSpc>
                      </a:pPr>
                      <a:endParaRPr lang="en-GB" sz="2400" b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028700" lvl="1" indent="-571500">
                        <a:lnSpc>
                          <a:spcPts val="26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It is right and true (19:9b)</a:t>
                      </a:r>
                    </a:p>
                    <a:p>
                      <a:pPr marL="1028700" lvl="1" indent="-571500">
                        <a:lnSpc>
                          <a:spcPts val="26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It is more to be desired than gold and honey (19:10)</a:t>
                      </a:r>
                    </a:p>
                    <a:p>
                      <a:pPr marL="1028700" lvl="1" indent="-571500">
                        <a:lnSpc>
                          <a:spcPts val="26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It keeps us away from sin (19:11)</a:t>
                      </a:r>
                    </a:p>
                    <a:p>
                      <a:pPr marL="1028700" lvl="1" indent="-571500">
                        <a:lnSpc>
                          <a:spcPts val="26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It reveals our sins (19:12-13)</a:t>
                      </a:r>
                    </a:p>
                    <a:p>
                      <a:pPr marL="1028700" lvl="1" indent="-571500">
                        <a:lnSpc>
                          <a:spcPts val="26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800" b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It gives us speech acceptable to God (19:14)</a:t>
                      </a:r>
                    </a:p>
                    <a:p>
                      <a:pPr>
                        <a:lnSpc>
                          <a:spcPts val="2600"/>
                        </a:lnSpc>
                      </a:pPr>
                      <a:endParaRPr lang="en-GB" sz="2400" b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04543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68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2559</TotalTime>
  <Words>271</Words>
  <Application>Microsoft Office PowerPoint</Application>
  <PresentationFormat>Widescreen</PresentationFormat>
  <Paragraphs>27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Juge Ram</dc:creator>
  <cp:lastModifiedBy>Juge Ram</cp:lastModifiedBy>
  <cp:revision>80</cp:revision>
  <dcterms:created xsi:type="dcterms:W3CDTF">2026-03-07T11:36:35Z</dcterms:created>
  <dcterms:modified xsi:type="dcterms:W3CDTF">2026-09-06T08:44:09Z</dcterms:modified>
</cp:coreProperties>
</file>